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3"/>
  </p:sldMasterIdLst>
  <p:notesMasterIdLst>
    <p:notesMasterId r:id="rId5"/>
  </p:notesMasterIdLst>
  <p:handoutMasterIdLst>
    <p:handoutMasterId r:id="rId62"/>
  </p:handout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312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x="9144000" cy="6858000" type="screen4x3"/>
  <p:notesSz cx="9144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66"/>
      </p:cViewPr>
      <p:guideLst>
        <p:guide orient="horz" pos="2909"/>
        <p:guide pos="217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handoutMaster" Target="handoutMasters/handoutMaster1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67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6905979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67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6905979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2475309"/>
            <a:ext cx="9753600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979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938713" y="642938"/>
            <a:ext cx="2314575" cy="17367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 userDrawn="1"/>
        </p:nvSpPr>
        <p:spPr>
          <a:xfrm>
            <a:off x="1065275" y="2284476"/>
            <a:ext cx="7322820" cy="64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22096" y="1843150"/>
            <a:ext cx="7299807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57526" y="3705859"/>
            <a:ext cx="5028946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  <p:pic>
        <p:nvPicPr>
          <p:cNvPr id="8" name="图片 7" descr="timg"/>
          <p:cNvPicPr>
            <a:picLocks noChangeAspect="1"/>
          </p:cNvPicPr>
          <p:nvPr userDrawn="1"/>
        </p:nvPicPr>
        <p:blipFill>
          <a:blip r:embed="rId3"/>
          <a:srcRect l="11523" t="9375" r="11133" b="13281"/>
          <a:stretch>
            <a:fillRect/>
          </a:stretch>
        </p:blipFill>
        <p:spPr>
          <a:xfrm>
            <a:off x="457200" y="306070"/>
            <a:ext cx="909955" cy="909955"/>
          </a:xfrm>
          <a:prstGeom prst="round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 userDrawn="1"/>
        </p:nvSpPr>
        <p:spPr>
          <a:xfrm>
            <a:off x="1065275" y="2284476"/>
            <a:ext cx="7322820" cy="64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22096" y="1843150"/>
            <a:ext cx="7299807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57526" y="3705859"/>
            <a:ext cx="5028946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  <p:pic>
        <p:nvPicPr>
          <p:cNvPr id="8" name="图片 7" descr="timg"/>
          <p:cNvPicPr>
            <a:picLocks noChangeAspect="1"/>
          </p:cNvPicPr>
          <p:nvPr userDrawn="1"/>
        </p:nvPicPr>
        <p:blipFill>
          <a:blip r:embed="rId3"/>
          <a:srcRect l="11523" t="9375" r="11133" b="13281"/>
          <a:stretch>
            <a:fillRect/>
          </a:stretch>
        </p:blipFill>
        <p:spPr>
          <a:xfrm>
            <a:off x="457200" y="306070"/>
            <a:ext cx="909955" cy="909955"/>
          </a:xfrm>
          <a:prstGeom prst="round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>
          <a:gsLst>
            <a:gs pos="12000">
              <a:srgbClr val="FFD250">
                <a:alpha val="0"/>
              </a:srgbClr>
            </a:gs>
            <a:gs pos="100000">
              <a:srgbClr val="FEEFC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26945" y="398729"/>
            <a:ext cx="4690109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8450" y="2127250"/>
            <a:ext cx="8553450" cy="4660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  <p:pic>
        <p:nvPicPr>
          <p:cNvPr id="8" name="图片 7" descr="timg"/>
          <p:cNvPicPr>
            <a:picLocks noChangeAspect="1"/>
          </p:cNvPicPr>
          <p:nvPr userDrawn="1"/>
        </p:nvPicPr>
        <p:blipFill>
          <a:blip r:embed="rId6"/>
          <a:srcRect l="11523" t="9375" r="11133" b="13281"/>
          <a:stretch>
            <a:fillRect/>
          </a:stretch>
        </p:blipFill>
        <p:spPr>
          <a:xfrm>
            <a:off x="298450" y="121920"/>
            <a:ext cx="909955" cy="909955"/>
          </a:xfrm>
          <a:prstGeom prst="round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>
          <a:gsLst>
            <a:gs pos="12000">
              <a:srgbClr val="FFD250">
                <a:alpha val="0"/>
              </a:srgbClr>
            </a:gs>
            <a:gs pos="100000">
              <a:srgbClr val="FEEFC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26945" y="398729"/>
            <a:ext cx="4690109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8450" y="2127250"/>
            <a:ext cx="8553450" cy="4660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  <p:pic>
        <p:nvPicPr>
          <p:cNvPr id="8" name="图片 7" descr="timg"/>
          <p:cNvPicPr>
            <a:picLocks noChangeAspect="1"/>
          </p:cNvPicPr>
          <p:nvPr userDrawn="1"/>
        </p:nvPicPr>
        <p:blipFill>
          <a:blip r:embed="rId6"/>
          <a:srcRect l="11523" t="9375" r="11133" b="13281"/>
          <a:stretch>
            <a:fillRect/>
          </a:stretch>
        </p:blipFill>
        <p:spPr>
          <a:xfrm>
            <a:off x="298450" y="121920"/>
            <a:ext cx="909955" cy="909955"/>
          </a:xfrm>
          <a:prstGeom prst="round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891540" y="2291080"/>
            <a:ext cx="756412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My</a:t>
            </a:r>
            <a:r>
              <a:rPr spc="-20" dirty="0"/>
              <a:t>S</a:t>
            </a:r>
            <a:r>
              <a:rPr spc="-5" dirty="0"/>
              <a:t>Q</a:t>
            </a:r>
            <a:r>
              <a:rPr spc="10" dirty="0"/>
              <a:t>L</a:t>
            </a:r>
            <a:r>
              <a:rPr dirty="0"/>
              <a:t>数据库开发的三十六条军规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886200" y="4343400"/>
            <a:ext cx="1447800" cy="381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zh-CN" altLang="en-US" dirty="0" smtClean="0"/>
              <a:t>斗米</a:t>
            </a:r>
            <a:r>
              <a:rPr lang="en-US" altLang="zh-CN" dirty="0" smtClean="0"/>
              <a:t>·</a:t>
            </a:r>
            <a:r>
              <a:rPr lang="zh-CN" altLang="en-US" dirty="0" smtClean="0"/>
              <a:t>运维部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524000" y="3429000"/>
            <a:ext cx="617143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551305">
              <a:lnSpc>
                <a:spcPct val="100000"/>
              </a:lnSpc>
              <a:spcBef>
                <a:spcPts val="95"/>
              </a:spcBef>
            </a:pPr>
            <a:r>
              <a:rPr lang="en-US" sz="2800" spc="-10" dirty="0">
                <a:solidFill>
                  <a:srgbClr val="252525"/>
                </a:solidFill>
                <a:latin typeface="微软雅黑" panose="020B0503020204020204" charset="-122"/>
                <a:cs typeface="微软雅黑" panose="020B0503020204020204" charset="-122"/>
              </a:rPr>
              <a:t>wangle8</a:t>
            </a:r>
            <a:r>
              <a:rPr sz="2800" spc="-10" dirty="0">
                <a:solidFill>
                  <a:srgbClr val="252525"/>
                </a:solidFill>
                <a:latin typeface="微软雅黑" panose="020B0503020204020204" charset="-122"/>
                <a:cs typeface="微软雅黑" panose="020B0503020204020204" charset="-122"/>
              </a:rPr>
              <a:t>@</a:t>
            </a:r>
            <a:r>
              <a:rPr lang="en-US" sz="2800" spc="-5" dirty="0" smtClean="0">
                <a:solidFill>
                  <a:srgbClr val="252525"/>
                </a:solidFill>
                <a:latin typeface="微软雅黑" panose="020B0503020204020204" charset="-122"/>
                <a:cs typeface="微软雅黑" panose="020B0503020204020204" charset="-122"/>
              </a:rPr>
              <a:t>doumi.com</a:t>
            </a:r>
            <a:r>
              <a:rPr sz="2800" spc="-5" dirty="0" smtClean="0">
                <a:solidFill>
                  <a:srgbClr val="252525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43600" y="5257800"/>
            <a:ext cx="3200400" cy="1600200"/>
          </a:xfrm>
          <a:custGeom>
            <a:avLst/>
            <a:gdLst/>
            <a:ahLst/>
            <a:cxnLst/>
            <a:rect l="l" t="t" r="r" b="b"/>
            <a:pathLst>
              <a:path w="3200400" h="1600200">
                <a:moveTo>
                  <a:pt x="0" y="1600200"/>
                </a:moveTo>
                <a:lnTo>
                  <a:pt x="3200400" y="1600200"/>
                </a:lnTo>
                <a:lnTo>
                  <a:pt x="3200400" y="0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51175" y="401574"/>
            <a:ext cx="24669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核心军规小结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12140" y="1391158"/>
            <a:ext cx="4179570" cy="5019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尽量</a:t>
            </a:r>
            <a:r>
              <a:rPr lang="zh-CN" sz="3000" dirty="0"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3000" spc="-10" dirty="0">
                <a:latin typeface="微软雅黑" panose="020B0503020204020204" charset="-122"/>
                <a:cs typeface="微软雅黑" panose="020B0503020204020204" charset="-122"/>
              </a:rPr>
              <a:t>在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数据库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做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运算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΢"/>
              <a:buChar char="•"/>
            </a:pPr>
            <a:endParaRPr sz="4350">
              <a:latin typeface="Times New Roman" panose="02020503050405090304"/>
              <a:cs typeface="Times New Roman" panose="02020503050405090304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控制单表数</a:t>
            </a:r>
            <a:r>
              <a:rPr sz="3000" spc="-10" dirty="0">
                <a:latin typeface="微软雅黑" panose="020B0503020204020204" charset="-122"/>
                <a:cs typeface="微软雅黑" panose="020B0503020204020204" charset="-122"/>
              </a:rPr>
              <a:t>据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量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΢"/>
              <a:buChar char="•"/>
            </a:pPr>
            <a:endParaRPr sz="4350">
              <a:latin typeface="Times New Roman" panose="02020503050405090304"/>
              <a:cs typeface="Times New Roman" panose="02020503050405090304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保持表身</a:t>
            </a:r>
            <a:r>
              <a:rPr sz="3000" spc="-10" dirty="0">
                <a:latin typeface="微软雅黑" panose="020B0503020204020204" charset="-122"/>
                <a:cs typeface="微软雅黑" panose="020B0503020204020204" charset="-122"/>
              </a:rPr>
              <a:t>段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苗条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΢"/>
              <a:buChar char="•"/>
            </a:pPr>
            <a:endParaRPr sz="4350">
              <a:latin typeface="Times New Roman" panose="02020503050405090304"/>
              <a:cs typeface="Times New Roman" panose="02020503050405090304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平衡范式不冗余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΢"/>
              <a:buChar char="•"/>
            </a:pPr>
            <a:endParaRPr sz="4350">
              <a:latin typeface="Times New Roman" panose="02020503050405090304"/>
              <a:cs typeface="Times New Roman" panose="02020503050405090304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拒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绝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3B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29428" y="1490472"/>
            <a:ext cx="3663696" cy="453085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143438"/>
            <a:ext cx="9144000" cy="1214755"/>
          </a:xfrm>
          <a:custGeom>
            <a:avLst/>
            <a:gdLst/>
            <a:ahLst/>
            <a:cxnLst/>
            <a:rect l="l" t="t" r="r" b="b"/>
            <a:pathLst>
              <a:path w="9144000" h="1214754">
                <a:moveTo>
                  <a:pt x="0" y="1214437"/>
                </a:moveTo>
                <a:lnTo>
                  <a:pt x="9144000" y="1214437"/>
                </a:lnTo>
                <a:lnTo>
                  <a:pt x="9144000" y="0"/>
                </a:lnTo>
                <a:lnTo>
                  <a:pt x="0" y="0"/>
                </a:lnTo>
                <a:lnTo>
                  <a:pt x="0" y="12144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93747" y="4591050"/>
            <a:ext cx="205993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字段类军规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628644"/>
            <a:ext cx="2043683" cy="262432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6636" y="3628644"/>
            <a:ext cx="1877568" cy="2624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21830" y="4357623"/>
            <a:ext cx="586740" cy="876300"/>
          </a:xfrm>
          <a:custGeom>
            <a:avLst/>
            <a:gdLst/>
            <a:ahLst/>
            <a:cxnLst/>
            <a:rect l="l" t="t" r="r" b="b"/>
            <a:pathLst>
              <a:path w="586740" h="876300">
                <a:moveTo>
                  <a:pt x="562863" y="138683"/>
                </a:moveTo>
                <a:lnTo>
                  <a:pt x="305396" y="138683"/>
                </a:lnTo>
                <a:lnTo>
                  <a:pt x="330459" y="140563"/>
                </a:lnTo>
                <a:lnTo>
                  <a:pt x="352653" y="146192"/>
                </a:lnTo>
                <a:lnTo>
                  <a:pt x="388442" y="168656"/>
                </a:lnTo>
                <a:lnTo>
                  <a:pt x="410994" y="205231"/>
                </a:lnTo>
                <a:lnTo>
                  <a:pt x="418515" y="254762"/>
                </a:lnTo>
                <a:lnTo>
                  <a:pt x="416356" y="280096"/>
                </a:lnTo>
                <a:lnTo>
                  <a:pt x="399088" y="331289"/>
                </a:lnTo>
                <a:lnTo>
                  <a:pt x="365713" y="380126"/>
                </a:lnTo>
                <a:lnTo>
                  <a:pt x="336503" y="411606"/>
                </a:lnTo>
                <a:lnTo>
                  <a:pt x="296357" y="451564"/>
                </a:lnTo>
                <a:lnTo>
                  <a:pt x="201023" y="542013"/>
                </a:lnTo>
                <a:lnTo>
                  <a:pt x="161929" y="581184"/>
                </a:lnTo>
                <a:lnTo>
                  <a:pt x="127995" y="617505"/>
                </a:lnTo>
                <a:lnTo>
                  <a:pt x="99220" y="650969"/>
                </a:lnTo>
                <a:lnTo>
                  <a:pt x="75605" y="681567"/>
                </a:lnTo>
                <a:lnTo>
                  <a:pt x="35718" y="749301"/>
                </a:lnTo>
                <a:lnTo>
                  <a:pt x="19050" y="790463"/>
                </a:lnTo>
                <a:lnTo>
                  <a:pt x="7143" y="832792"/>
                </a:lnTo>
                <a:lnTo>
                  <a:pt x="0" y="876300"/>
                </a:lnTo>
                <a:lnTo>
                  <a:pt x="586384" y="876300"/>
                </a:lnTo>
                <a:lnTo>
                  <a:pt x="586384" y="720851"/>
                </a:lnTo>
                <a:lnTo>
                  <a:pt x="254203" y="720851"/>
                </a:lnTo>
                <a:lnTo>
                  <a:pt x="261376" y="709294"/>
                </a:lnTo>
                <a:lnTo>
                  <a:pt x="288429" y="674496"/>
                </a:lnTo>
                <a:lnTo>
                  <a:pt x="324081" y="638429"/>
                </a:lnTo>
                <a:lnTo>
                  <a:pt x="352787" y="611239"/>
                </a:lnTo>
                <a:lnTo>
                  <a:pt x="388746" y="577976"/>
                </a:lnTo>
                <a:lnTo>
                  <a:pt x="425282" y="543806"/>
                </a:lnTo>
                <a:lnTo>
                  <a:pt x="455717" y="513873"/>
                </a:lnTo>
                <a:lnTo>
                  <a:pt x="498284" y="466725"/>
                </a:lnTo>
                <a:lnTo>
                  <a:pt x="537945" y="409575"/>
                </a:lnTo>
                <a:lnTo>
                  <a:pt x="565251" y="355092"/>
                </a:lnTo>
                <a:lnTo>
                  <a:pt x="581104" y="300339"/>
                </a:lnTo>
                <a:lnTo>
                  <a:pt x="586384" y="242824"/>
                </a:lnTo>
                <a:lnTo>
                  <a:pt x="581771" y="193147"/>
                </a:lnTo>
                <a:lnTo>
                  <a:pt x="567932" y="147732"/>
                </a:lnTo>
                <a:lnTo>
                  <a:pt x="562863" y="138683"/>
                </a:lnTo>
                <a:close/>
              </a:path>
              <a:path w="586740" h="876300">
                <a:moveTo>
                  <a:pt x="309562" y="0"/>
                </a:moveTo>
                <a:lnTo>
                  <a:pt x="253086" y="3742"/>
                </a:lnTo>
                <a:lnTo>
                  <a:pt x="201520" y="14986"/>
                </a:lnTo>
                <a:lnTo>
                  <a:pt x="154864" y="33754"/>
                </a:lnTo>
                <a:lnTo>
                  <a:pt x="113118" y="60070"/>
                </a:lnTo>
                <a:lnTo>
                  <a:pt x="84234" y="87260"/>
                </a:lnTo>
                <a:lnTo>
                  <a:pt x="60445" y="120673"/>
                </a:lnTo>
                <a:lnTo>
                  <a:pt x="41751" y="160316"/>
                </a:lnTo>
                <a:lnTo>
                  <a:pt x="28152" y="206196"/>
                </a:lnTo>
                <a:lnTo>
                  <a:pt x="19646" y="258318"/>
                </a:lnTo>
                <a:lnTo>
                  <a:pt x="186334" y="274955"/>
                </a:lnTo>
                <a:lnTo>
                  <a:pt x="190353" y="240974"/>
                </a:lnTo>
                <a:lnTo>
                  <a:pt x="197648" y="212185"/>
                </a:lnTo>
                <a:lnTo>
                  <a:pt x="222059" y="170180"/>
                </a:lnTo>
                <a:lnTo>
                  <a:pt x="258370" y="146573"/>
                </a:lnTo>
                <a:lnTo>
                  <a:pt x="305396" y="138683"/>
                </a:lnTo>
                <a:lnTo>
                  <a:pt x="562863" y="138683"/>
                </a:lnTo>
                <a:lnTo>
                  <a:pt x="544866" y="106556"/>
                </a:lnTo>
                <a:lnTo>
                  <a:pt x="512571" y="69595"/>
                </a:lnTo>
                <a:lnTo>
                  <a:pt x="472202" y="39112"/>
                </a:lnTo>
                <a:lnTo>
                  <a:pt x="424911" y="17367"/>
                </a:lnTo>
                <a:lnTo>
                  <a:pt x="370698" y="4337"/>
                </a:lnTo>
                <a:lnTo>
                  <a:pt x="3095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21830" y="4357623"/>
            <a:ext cx="586740" cy="876300"/>
          </a:xfrm>
          <a:custGeom>
            <a:avLst/>
            <a:gdLst/>
            <a:ahLst/>
            <a:cxnLst/>
            <a:rect l="l" t="t" r="r" b="b"/>
            <a:pathLst>
              <a:path w="586740" h="876300">
                <a:moveTo>
                  <a:pt x="309562" y="0"/>
                </a:moveTo>
                <a:lnTo>
                  <a:pt x="370698" y="4337"/>
                </a:lnTo>
                <a:lnTo>
                  <a:pt x="424911" y="17367"/>
                </a:lnTo>
                <a:lnTo>
                  <a:pt x="472202" y="39112"/>
                </a:lnTo>
                <a:lnTo>
                  <a:pt x="512571" y="69595"/>
                </a:lnTo>
                <a:lnTo>
                  <a:pt x="544866" y="106556"/>
                </a:lnTo>
                <a:lnTo>
                  <a:pt x="567932" y="147732"/>
                </a:lnTo>
                <a:lnTo>
                  <a:pt x="581771" y="193147"/>
                </a:lnTo>
                <a:lnTo>
                  <a:pt x="586384" y="242824"/>
                </a:lnTo>
                <a:lnTo>
                  <a:pt x="585064" y="271920"/>
                </a:lnTo>
                <a:lnTo>
                  <a:pt x="574500" y="328066"/>
                </a:lnTo>
                <a:lnTo>
                  <a:pt x="553143" y="382000"/>
                </a:lnTo>
                <a:lnTo>
                  <a:pt x="519658" y="437816"/>
                </a:lnTo>
                <a:lnTo>
                  <a:pt x="480051" y="488180"/>
                </a:lnTo>
                <a:lnTo>
                  <a:pt x="425282" y="543806"/>
                </a:lnTo>
                <a:lnTo>
                  <a:pt x="388746" y="577976"/>
                </a:lnTo>
                <a:lnTo>
                  <a:pt x="352787" y="611239"/>
                </a:lnTo>
                <a:lnTo>
                  <a:pt x="324081" y="638429"/>
                </a:lnTo>
                <a:lnTo>
                  <a:pt x="288429" y="674496"/>
                </a:lnTo>
                <a:lnTo>
                  <a:pt x="261256" y="709465"/>
                </a:lnTo>
                <a:lnTo>
                  <a:pt x="254203" y="720851"/>
                </a:lnTo>
                <a:lnTo>
                  <a:pt x="586384" y="720851"/>
                </a:lnTo>
                <a:lnTo>
                  <a:pt x="586384" y="876300"/>
                </a:lnTo>
                <a:lnTo>
                  <a:pt x="0" y="876300"/>
                </a:lnTo>
                <a:lnTo>
                  <a:pt x="7143" y="832792"/>
                </a:lnTo>
                <a:lnTo>
                  <a:pt x="19050" y="790463"/>
                </a:lnTo>
                <a:lnTo>
                  <a:pt x="35718" y="749301"/>
                </a:lnTo>
                <a:lnTo>
                  <a:pt x="57150" y="709294"/>
                </a:lnTo>
                <a:lnTo>
                  <a:pt x="99220" y="650969"/>
                </a:lnTo>
                <a:lnTo>
                  <a:pt x="127995" y="617505"/>
                </a:lnTo>
                <a:lnTo>
                  <a:pt x="161929" y="581184"/>
                </a:lnTo>
                <a:lnTo>
                  <a:pt x="201023" y="542013"/>
                </a:lnTo>
                <a:lnTo>
                  <a:pt x="245275" y="499999"/>
                </a:lnTo>
                <a:lnTo>
                  <a:pt x="296357" y="451564"/>
                </a:lnTo>
                <a:lnTo>
                  <a:pt x="336503" y="411606"/>
                </a:lnTo>
                <a:lnTo>
                  <a:pt x="365713" y="380126"/>
                </a:lnTo>
                <a:lnTo>
                  <a:pt x="399088" y="331289"/>
                </a:lnTo>
                <a:lnTo>
                  <a:pt x="416356" y="280096"/>
                </a:lnTo>
                <a:lnTo>
                  <a:pt x="418515" y="254762"/>
                </a:lnTo>
                <a:lnTo>
                  <a:pt x="416635" y="228377"/>
                </a:lnTo>
                <a:lnTo>
                  <a:pt x="401595" y="185324"/>
                </a:lnTo>
                <a:lnTo>
                  <a:pt x="371980" y="155561"/>
                </a:lnTo>
                <a:lnTo>
                  <a:pt x="330459" y="140563"/>
                </a:lnTo>
                <a:lnTo>
                  <a:pt x="305396" y="138683"/>
                </a:lnTo>
                <a:lnTo>
                  <a:pt x="280543" y="140658"/>
                </a:lnTo>
                <a:lnTo>
                  <a:pt x="238876" y="156418"/>
                </a:lnTo>
                <a:lnTo>
                  <a:pt x="208217" y="188587"/>
                </a:lnTo>
                <a:lnTo>
                  <a:pt x="190353" y="240974"/>
                </a:lnTo>
                <a:lnTo>
                  <a:pt x="186334" y="274955"/>
                </a:lnTo>
                <a:lnTo>
                  <a:pt x="19646" y="258318"/>
                </a:lnTo>
                <a:lnTo>
                  <a:pt x="28152" y="206196"/>
                </a:lnTo>
                <a:lnTo>
                  <a:pt x="41751" y="160316"/>
                </a:lnTo>
                <a:lnTo>
                  <a:pt x="60445" y="120673"/>
                </a:lnTo>
                <a:lnTo>
                  <a:pt x="84234" y="87260"/>
                </a:lnTo>
                <a:lnTo>
                  <a:pt x="113118" y="60070"/>
                </a:lnTo>
                <a:lnTo>
                  <a:pt x="154864" y="33754"/>
                </a:lnTo>
                <a:lnTo>
                  <a:pt x="201520" y="14986"/>
                </a:lnTo>
                <a:lnTo>
                  <a:pt x="253086" y="3742"/>
                </a:lnTo>
                <a:lnTo>
                  <a:pt x="309562" y="0"/>
                </a:lnTo>
                <a:close/>
              </a:path>
            </a:pathLst>
          </a:custGeom>
          <a:ln w="18288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2575" y="401574"/>
            <a:ext cx="32810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用好数值字段类型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2537460"/>
            <a:ext cx="3352165" cy="139827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"/>
              <a:tabLst>
                <a:tab pos="356235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SMALLINT(2B)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Font typeface="Wingdings" panose="05000000000000000000"/>
              <a:buChar char=""/>
              <a:tabLst>
                <a:tab pos="356235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MEDIUMINT(3B)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1010"/>
              </a:spcBef>
              <a:buFont typeface="Wingdings" panose="05000000000000000000"/>
              <a:buChar char=""/>
              <a:tabLst>
                <a:tab pos="356235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INT(4B)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BIGINT(8B)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4422140"/>
            <a:ext cx="3959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"/>
              <a:tabLst>
                <a:tab pos="356235" algn="l"/>
              </a:tabLst>
            </a:pPr>
            <a:r>
              <a:rPr sz="2400" spc="-40" dirty="0">
                <a:latin typeface="微软雅黑" panose="020B0503020204020204" charset="-122"/>
                <a:cs typeface="微软雅黑" panose="020B0503020204020204" charset="-122"/>
              </a:rPr>
              <a:t>FLOAT(4B)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DOUBLE(8B)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5226761"/>
            <a:ext cx="25374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"/>
              <a:tabLst>
                <a:tab pos="356235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DECIMAL(M,D)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20336" y="1295400"/>
            <a:ext cx="4771390" cy="2895600"/>
          </a:xfrm>
          <a:custGeom>
            <a:avLst/>
            <a:gdLst/>
            <a:ahLst/>
            <a:cxnLst/>
            <a:rect l="l" t="t" r="r" b="b"/>
            <a:pathLst>
              <a:path w="4771390" h="2895600">
                <a:moveTo>
                  <a:pt x="4288663" y="0"/>
                </a:moveTo>
                <a:lnTo>
                  <a:pt x="482600" y="0"/>
                </a:lnTo>
                <a:lnTo>
                  <a:pt x="436116" y="2208"/>
                </a:lnTo>
                <a:lnTo>
                  <a:pt x="390883" y="8700"/>
                </a:lnTo>
                <a:lnTo>
                  <a:pt x="347104" y="19273"/>
                </a:lnTo>
                <a:lnTo>
                  <a:pt x="304981" y="33724"/>
                </a:lnTo>
                <a:lnTo>
                  <a:pt x="264716" y="51852"/>
                </a:lnTo>
                <a:lnTo>
                  <a:pt x="226510" y="73454"/>
                </a:lnTo>
                <a:lnTo>
                  <a:pt x="190567" y="98329"/>
                </a:lnTo>
                <a:lnTo>
                  <a:pt x="157087" y="126274"/>
                </a:lnTo>
                <a:lnTo>
                  <a:pt x="126274" y="157087"/>
                </a:lnTo>
                <a:lnTo>
                  <a:pt x="98329" y="190567"/>
                </a:lnTo>
                <a:lnTo>
                  <a:pt x="73454" y="226510"/>
                </a:lnTo>
                <a:lnTo>
                  <a:pt x="51852" y="264716"/>
                </a:lnTo>
                <a:lnTo>
                  <a:pt x="33724" y="304981"/>
                </a:lnTo>
                <a:lnTo>
                  <a:pt x="19273" y="347104"/>
                </a:lnTo>
                <a:lnTo>
                  <a:pt x="8700" y="390883"/>
                </a:lnTo>
                <a:lnTo>
                  <a:pt x="2208" y="436116"/>
                </a:lnTo>
                <a:lnTo>
                  <a:pt x="0" y="482600"/>
                </a:lnTo>
                <a:lnTo>
                  <a:pt x="0" y="2413000"/>
                </a:lnTo>
                <a:lnTo>
                  <a:pt x="2208" y="2459483"/>
                </a:lnTo>
                <a:lnTo>
                  <a:pt x="8700" y="2504716"/>
                </a:lnTo>
                <a:lnTo>
                  <a:pt x="19273" y="2548495"/>
                </a:lnTo>
                <a:lnTo>
                  <a:pt x="33724" y="2590618"/>
                </a:lnTo>
                <a:lnTo>
                  <a:pt x="51852" y="2630883"/>
                </a:lnTo>
                <a:lnTo>
                  <a:pt x="73454" y="2669089"/>
                </a:lnTo>
                <a:lnTo>
                  <a:pt x="98329" y="2705032"/>
                </a:lnTo>
                <a:lnTo>
                  <a:pt x="126274" y="2738512"/>
                </a:lnTo>
                <a:lnTo>
                  <a:pt x="157087" y="2769325"/>
                </a:lnTo>
                <a:lnTo>
                  <a:pt x="190567" y="2797270"/>
                </a:lnTo>
                <a:lnTo>
                  <a:pt x="226510" y="2822145"/>
                </a:lnTo>
                <a:lnTo>
                  <a:pt x="264716" y="2843747"/>
                </a:lnTo>
                <a:lnTo>
                  <a:pt x="304981" y="2861875"/>
                </a:lnTo>
                <a:lnTo>
                  <a:pt x="347104" y="2876326"/>
                </a:lnTo>
                <a:lnTo>
                  <a:pt x="390883" y="2886899"/>
                </a:lnTo>
                <a:lnTo>
                  <a:pt x="436116" y="2893391"/>
                </a:lnTo>
                <a:lnTo>
                  <a:pt x="482600" y="2895600"/>
                </a:lnTo>
                <a:lnTo>
                  <a:pt x="4288663" y="2895600"/>
                </a:lnTo>
                <a:lnTo>
                  <a:pt x="4335146" y="2893391"/>
                </a:lnTo>
                <a:lnTo>
                  <a:pt x="4380379" y="2886899"/>
                </a:lnTo>
                <a:lnTo>
                  <a:pt x="4424158" y="2876326"/>
                </a:lnTo>
                <a:lnTo>
                  <a:pt x="4466281" y="2861875"/>
                </a:lnTo>
                <a:lnTo>
                  <a:pt x="4506546" y="2843747"/>
                </a:lnTo>
                <a:lnTo>
                  <a:pt x="4544752" y="2822145"/>
                </a:lnTo>
                <a:lnTo>
                  <a:pt x="4580695" y="2797270"/>
                </a:lnTo>
                <a:lnTo>
                  <a:pt x="4614175" y="2769325"/>
                </a:lnTo>
                <a:lnTo>
                  <a:pt x="4644988" y="2738512"/>
                </a:lnTo>
                <a:lnTo>
                  <a:pt x="4672933" y="2705032"/>
                </a:lnTo>
                <a:lnTo>
                  <a:pt x="4697808" y="2669089"/>
                </a:lnTo>
                <a:lnTo>
                  <a:pt x="4719410" y="2630883"/>
                </a:lnTo>
                <a:lnTo>
                  <a:pt x="4737538" y="2590618"/>
                </a:lnTo>
                <a:lnTo>
                  <a:pt x="4751989" y="2548495"/>
                </a:lnTo>
                <a:lnTo>
                  <a:pt x="4762562" y="2504716"/>
                </a:lnTo>
                <a:lnTo>
                  <a:pt x="4769054" y="2459483"/>
                </a:lnTo>
                <a:lnTo>
                  <a:pt x="4771263" y="2413000"/>
                </a:lnTo>
                <a:lnTo>
                  <a:pt x="4771263" y="482600"/>
                </a:lnTo>
                <a:lnTo>
                  <a:pt x="4769054" y="436116"/>
                </a:lnTo>
                <a:lnTo>
                  <a:pt x="4762562" y="390883"/>
                </a:lnTo>
                <a:lnTo>
                  <a:pt x="4751989" y="347104"/>
                </a:lnTo>
                <a:lnTo>
                  <a:pt x="4737538" y="304981"/>
                </a:lnTo>
                <a:lnTo>
                  <a:pt x="4719410" y="264716"/>
                </a:lnTo>
                <a:lnTo>
                  <a:pt x="4697808" y="226510"/>
                </a:lnTo>
                <a:lnTo>
                  <a:pt x="4672933" y="190567"/>
                </a:lnTo>
                <a:lnTo>
                  <a:pt x="4644988" y="157087"/>
                </a:lnTo>
                <a:lnTo>
                  <a:pt x="4614175" y="126274"/>
                </a:lnTo>
                <a:lnTo>
                  <a:pt x="4580695" y="98329"/>
                </a:lnTo>
                <a:lnTo>
                  <a:pt x="4544752" y="73454"/>
                </a:lnTo>
                <a:lnTo>
                  <a:pt x="4506546" y="51852"/>
                </a:lnTo>
                <a:lnTo>
                  <a:pt x="4466281" y="33724"/>
                </a:lnTo>
                <a:lnTo>
                  <a:pt x="4424158" y="19273"/>
                </a:lnTo>
                <a:lnTo>
                  <a:pt x="4380379" y="8700"/>
                </a:lnTo>
                <a:lnTo>
                  <a:pt x="4335146" y="2208"/>
                </a:lnTo>
                <a:lnTo>
                  <a:pt x="4288663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220336" y="1295400"/>
            <a:ext cx="4771390" cy="2895600"/>
          </a:xfrm>
          <a:custGeom>
            <a:avLst/>
            <a:gdLst/>
            <a:ahLst/>
            <a:cxnLst/>
            <a:rect l="l" t="t" r="r" b="b"/>
            <a:pathLst>
              <a:path w="4771390" h="2895600">
                <a:moveTo>
                  <a:pt x="0" y="482600"/>
                </a:moveTo>
                <a:lnTo>
                  <a:pt x="2208" y="436116"/>
                </a:lnTo>
                <a:lnTo>
                  <a:pt x="8700" y="390883"/>
                </a:lnTo>
                <a:lnTo>
                  <a:pt x="19273" y="347104"/>
                </a:lnTo>
                <a:lnTo>
                  <a:pt x="33724" y="304981"/>
                </a:lnTo>
                <a:lnTo>
                  <a:pt x="51852" y="264716"/>
                </a:lnTo>
                <a:lnTo>
                  <a:pt x="73454" y="226510"/>
                </a:lnTo>
                <a:lnTo>
                  <a:pt x="98329" y="190567"/>
                </a:lnTo>
                <a:lnTo>
                  <a:pt x="126274" y="157087"/>
                </a:lnTo>
                <a:lnTo>
                  <a:pt x="157087" y="126274"/>
                </a:lnTo>
                <a:lnTo>
                  <a:pt x="190567" y="98329"/>
                </a:lnTo>
                <a:lnTo>
                  <a:pt x="226510" y="73454"/>
                </a:lnTo>
                <a:lnTo>
                  <a:pt x="264716" y="51852"/>
                </a:lnTo>
                <a:lnTo>
                  <a:pt x="304981" y="33724"/>
                </a:lnTo>
                <a:lnTo>
                  <a:pt x="347104" y="19273"/>
                </a:lnTo>
                <a:lnTo>
                  <a:pt x="390883" y="8700"/>
                </a:lnTo>
                <a:lnTo>
                  <a:pt x="436116" y="2208"/>
                </a:lnTo>
                <a:lnTo>
                  <a:pt x="482600" y="0"/>
                </a:lnTo>
                <a:lnTo>
                  <a:pt x="4288663" y="0"/>
                </a:lnTo>
                <a:lnTo>
                  <a:pt x="4335146" y="2208"/>
                </a:lnTo>
                <a:lnTo>
                  <a:pt x="4380379" y="8700"/>
                </a:lnTo>
                <a:lnTo>
                  <a:pt x="4424158" y="19273"/>
                </a:lnTo>
                <a:lnTo>
                  <a:pt x="4466281" y="33724"/>
                </a:lnTo>
                <a:lnTo>
                  <a:pt x="4506546" y="51852"/>
                </a:lnTo>
                <a:lnTo>
                  <a:pt x="4544752" y="73454"/>
                </a:lnTo>
                <a:lnTo>
                  <a:pt x="4580695" y="98329"/>
                </a:lnTo>
                <a:lnTo>
                  <a:pt x="4614175" y="126274"/>
                </a:lnTo>
                <a:lnTo>
                  <a:pt x="4644988" y="157087"/>
                </a:lnTo>
                <a:lnTo>
                  <a:pt x="4672933" y="190567"/>
                </a:lnTo>
                <a:lnTo>
                  <a:pt x="4697808" y="226510"/>
                </a:lnTo>
                <a:lnTo>
                  <a:pt x="4719410" y="264716"/>
                </a:lnTo>
                <a:lnTo>
                  <a:pt x="4737538" y="304981"/>
                </a:lnTo>
                <a:lnTo>
                  <a:pt x="4751989" y="347104"/>
                </a:lnTo>
                <a:lnTo>
                  <a:pt x="4762562" y="390883"/>
                </a:lnTo>
                <a:lnTo>
                  <a:pt x="4769054" y="436116"/>
                </a:lnTo>
                <a:lnTo>
                  <a:pt x="4771263" y="482600"/>
                </a:lnTo>
                <a:lnTo>
                  <a:pt x="4771263" y="2413000"/>
                </a:lnTo>
                <a:lnTo>
                  <a:pt x="4769054" y="2459483"/>
                </a:lnTo>
                <a:lnTo>
                  <a:pt x="4762562" y="2504716"/>
                </a:lnTo>
                <a:lnTo>
                  <a:pt x="4751989" y="2548495"/>
                </a:lnTo>
                <a:lnTo>
                  <a:pt x="4737538" y="2590618"/>
                </a:lnTo>
                <a:lnTo>
                  <a:pt x="4719410" y="2630883"/>
                </a:lnTo>
                <a:lnTo>
                  <a:pt x="4697808" y="2669089"/>
                </a:lnTo>
                <a:lnTo>
                  <a:pt x="4672933" y="2705032"/>
                </a:lnTo>
                <a:lnTo>
                  <a:pt x="4644988" y="2738512"/>
                </a:lnTo>
                <a:lnTo>
                  <a:pt x="4614175" y="2769325"/>
                </a:lnTo>
                <a:lnTo>
                  <a:pt x="4580695" y="2797270"/>
                </a:lnTo>
                <a:lnTo>
                  <a:pt x="4544752" y="2822145"/>
                </a:lnTo>
                <a:lnTo>
                  <a:pt x="4506546" y="2843747"/>
                </a:lnTo>
                <a:lnTo>
                  <a:pt x="4466281" y="2861875"/>
                </a:lnTo>
                <a:lnTo>
                  <a:pt x="4424158" y="2876326"/>
                </a:lnTo>
                <a:lnTo>
                  <a:pt x="4380379" y="2886899"/>
                </a:lnTo>
                <a:lnTo>
                  <a:pt x="4335146" y="2893391"/>
                </a:lnTo>
                <a:lnTo>
                  <a:pt x="4288663" y="2895600"/>
                </a:lnTo>
                <a:lnTo>
                  <a:pt x="482600" y="2895600"/>
                </a:lnTo>
                <a:lnTo>
                  <a:pt x="436116" y="2893391"/>
                </a:lnTo>
                <a:lnTo>
                  <a:pt x="390883" y="2886899"/>
                </a:lnTo>
                <a:lnTo>
                  <a:pt x="347104" y="2876326"/>
                </a:lnTo>
                <a:lnTo>
                  <a:pt x="304981" y="2861875"/>
                </a:lnTo>
                <a:lnTo>
                  <a:pt x="264716" y="2843747"/>
                </a:lnTo>
                <a:lnTo>
                  <a:pt x="226510" y="2822145"/>
                </a:lnTo>
                <a:lnTo>
                  <a:pt x="190567" y="2797270"/>
                </a:lnTo>
                <a:lnTo>
                  <a:pt x="157087" y="2769325"/>
                </a:lnTo>
                <a:lnTo>
                  <a:pt x="126274" y="2738512"/>
                </a:lnTo>
                <a:lnTo>
                  <a:pt x="98329" y="2705032"/>
                </a:lnTo>
                <a:lnTo>
                  <a:pt x="73454" y="2669089"/>
                </a:lnTo>
                <a:lnTo>
                  <a:pt x="51852" y="2630883"/>
                </a:lnTo>
                <a:lnTo>
                  <a:pt x="33724" y="2590618"/>
                </a:lnTo>
                <a:lnTo>
                  <a:pt x="19273" y="2548495"/>
                </a:lnTo>
                <a:lnTo>
                  <a:pt x="8700" y="2504716"/>
                </a:lnTo>
                <a:lnTo>
                  <a:pt x="2208" y="2459483"/>
                </a:lnTo>
                <a:lnTo>
                  <a:pt x="0" y="2413000"/>
                </a:lnTo>
                <a:lnTo>
                  <a:pt x="0" y="482600"/>
                </a:lnTo>
                <a:close/>
              </a:path>
            </a:pathLst>
          </a:custGeom>
          <a:ln w="25400">
            <a:solidFill>
              <a:srgbClr val="88A3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31140" y="1124894"/>
            <a:ext cx="6445885" cy="143891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40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三类数值类型：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4222115">
              <a:lnSpc>
                <a:spcPts val="3285"/>
              </a:lnSpc>
              <a:spcBef>
                <a:spcPts val="695"/>
              </a:spcBef>
            </a:pPr>
            <a:r>
              <a:rPr sz="2800" b="1" spc="-5" dirty="0">
                <a:latin typeface="Arial" panose="020B0604020202090204"/>
                <a:cs typeface="Arial" panose="020B0604020202090204"/>
              </a:rPr>
              <a:t>BAD</a:t>
            </a:r>
            <a:r>
              <a:rPr sz="2800" b="1" spc="-60" dirty="0">
                <a:latin typeface="Arial" panose="020B0604020202090204"/>
                <a:cs typeface="Arial" panose="020B0604020202090204"/>
              </a:rPr>
              <a:t> </a:t>
            </a:r>
            <a:r>
              <a:rPr sz="2800" b="1" spc="-10" dirty="0">
                <a:latin typeface="Arial" panose="020B0604020202090204"/>
                <a:cs typeface="Arial" panose="020B0604020202090204"/>
              </a:rPr>
              <a:t>CASE</a:t>
            </a:r>
            <a:r>
              <a:rPr sz="2800" b="1" spc="-10" dirty="0"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812800" lvl="1" indent="-343535">
              <a:lnSpc>
                <a:spcPts val="2805"/>
              </a:lnSpc>
              <a:buFont typeface="Wingdings" panose="05000000000000000000"/>
              <a:buChar char=""/>
              <a:tabLst>
                <a:tab pos="813435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TINYINT(1Byte)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41063" y="2462911"/>
            <a:ext cx="426402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Font typeface="Wingdings" panose="05000000000000000000"/>
              <a:buChar char=""/>
              <a:tabLst>
                <a:tab pos="356235" algn="l"/>
                <a:tab pos="1561465" algn="l"/>
              </a:tabLst>
            </a:pPr>
            <a:r>
              <a:rPr sz="2800" spc="-5" dirty="0">
                <a:latin typeface="Arial" panose="020B0604020202090204"/>
                <a:cs typeface="Arial" panose="020B0604020202090204"/>
              </a:rPr>
              <a:t>INT(1)	VS</a:t>
            </a:r>
            <a:r>
              <a:rPr sz="2800" spc="-10" dirty="0">
                <a:latin typeface="Arial" panose="020B0604020202090204"/>
                <a:cs typeface="Arial" panose="020B0604020202090204"/>
              </a:rPr>
              <a:t> </a:t>
            </a:r>
            <a:r>
              <a:rPr sz="2800" spc="-30" dirty="0">
                <a:latin typeface="Arial" panose="020B0604020202090204"/>
                <a:cs typeface="Arial" panose="020B0604020202090204"/>
              </a:rPr>
              <a:t>INT(11)</a:t>
            </a:r>
            <a:endParaRPr sz="2800">
              <a:latin typeface="Arial" panose="020B0604020202090204"/>
              <a:cs typeface="Arial" panose="020B0604020202090204"/>
            </a:endParaRPr>
          </a:p>
          <a:p>
            <a:pPr marL="355600" indent="-343535">
              <a:lnSpc>
                <a:spcPts val="2870"/>
              </a:lnSpc>
              <a:spcBef>
                <a:spcPts val="15"/>
              </a:spcBef>
              <a:buFont typeface="Wingdings" panose="05000000000000000000"/>
              <a:buChar char=""/>
              <a:tabLst>
                <a:tab pos="356235" algn="l"/>
              </a:tabLst>
            </a:pPr>
            <a:r>
              <a:rPr sz="2400" dirty="0">
                <a:latin typeface="Arial" panose="020B0604020202090204"/>
                <a:cs typeface="Arial" panose="020B0604020202090204"/>
              </a:rPr>
              <a:t>BIGINT</a:t>
            </a:r>
            <a:r>
              <a:rPr sz="2400" spc="-235" dirty="0">
                <a:latin typeface="Arial" panose="020B0604020202090204"/>
                <a:cs typeface="Arial" panose="020B0604020202090204"/>
              </a:rPr>
              <a:t> </a:t>
            </a:r>
            <a:r>
              <a:rPr sz="2400" spc="-10" dirty="0">
                <a:latin typeface="Arial" panose="020B0604020202090204"/>
                <a:cs typeface="Arial" panose="020B0604020202090204"/>
              </a:rPr>
              <a:t>AUTO_INCREMENT</a:t>
            </a:r>
            <a:endParaRPr sz="2400">
              <a:latin typeface="Arial" panose="020B0604020202090204"/>
              <a:cs typeface="Arial" panose="020B0604020202090204"/>
            </a:endParaRPr>
          </a:p>
          <a:p>
            <a:pPr marL="355600" indent="-343535">
              <a:lnSpc>
                <a:spcPts val="3350"/>
              </a:lnSpc>
              <a:buFont typeface="Wingdings" panose="05000000000000000000"/>
              <a:buChar char=""/>
              <a:tabLst>
                <a:tab pos="356235" algn="l"/>
              </a:tabLst>
            </a:pPr>
            <a:r>
              <a:rPr sz="2800" spc="-5" dirty="0">
                <a:latin typeface="Arial" panose="020B0604020202090204"/>
                <a:cs typeface="Arial" panose="020B0604020202090204"/>
              </a:rPr>
              <a:t>DECIMAL(18,0)</a:t>
            </a:r>
            <a:endParaRPr sz="2800"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2575" y="401574"/>
            <a:ext cx="32810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用好数值字段类型</a:t>
            </a:r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4198111" y="973455"/>
            <a:ext cx="4771390" cy="2895600"/>
          </a:xfrm>
          <a:custGeom>
            <a:avLst/>
            <a:gdLst/>
            <a:ahLst/>
            <a:cxnLst/>
            <a:rect l="l" t="t" r="r" b="b"/>
            <a:pathLst>
              <a:path w="4771390" h="2895600">
                <a:moveTo>
                  <a:pt x="4288663" y="0"/>
                </a:moveTo>
                <a:lnTo>
                  <a:pt x="482600" y="0"/>
                </a:lnTo>
                <a:lnTo>
                  <a:pt x="436116" y="2208"/>
                </a:lnTo>
                <a:lnTo>
                  <a:pt x="390883" y="8700"/>
                </a:lnTo>
                <a:lnTo>
                  <a:pt x="347104" y="19273"/>
                </a:lnTo>
                <a:lnTo>
                  <a:pt x="304981" y="33724"/>
                </a:lnTo>
                <a:lnTo>
                  <a:pt x="264716" y="51852"/>
                </a:lnTo>
                <a:lnTo>
                  <a:pt x="226510" y="73454"/>
                </a:lnTo>
                <a:lnTo>
                  <a:pt x="190567" y="98329"/>
                </a:lnTo>
                <a:lnTo>
                  <a:pt x="157087" y="126274"/>
                </a:lnTo>
                <a:lnTo>
                  <a:pt x="126274" y="157087"/>
                </a:lnTo>
                <a:lnTo>
                  <a:pt x="98329" y="190567"/>
                </a:lnTo>
                <a:lnTo>
                  <a:pt x="73454" y="226510"/>
                </a:lnTo>
                <a:lnTo>
                  <a:pt x="51852" y="264716"/>
                </a:lnTo>
                <a:lnTo>
                  <a:pt x="33724" y="304981"/>
                </a:lnTo>
                <a:lnTo>
                  <a:pt x="19273" y="347104"/>
                </a:lnTo>
                <a:lnTo>
                  <a:pt x="8700" y="390883"/>
                </a:lnTo>
                <a:lnTo>
                  <a:pt x="2208" y="436116"/>
                </a:lnTo>
                <a:lnTo>
                  <a:pt x="0" y="482600"/>
                </a:lnTo>
                <a:lnTo>
                  <a:pt x="0" y="2413000"/>
                </a:lnTo>
                <a:lnTo>
                  <a:pt x="2208" y="2459483"/>
                </a:lnTo>
                <a:lnTo>
                  <a:pt x="8700" y="2504716"/>
                </a:lnTo>
                <a:lnTo>
                  <a:pt x="19273" y="2548495"/>
                </a:lnTo>
                <a:lnTo>
                  <a:pt x="33724" y="2590618"/>
                </a:lnTo>
                <a:lnTo>
                  <a:pt x="51852" y="2630883"/>
                </a:lnTo>
                <a:lnTo>
                  <a:pt x="73454" y="2669089"/>
                </a:lnTo>
                <a:lnTo>
                  <a:pt x="98329" y="2705032"/>
                </a:lnTo>
                <a:lnTo>
                  <a:pt x="126274" y="2738512"/>
                </a:lnTo>
                <a:lnTo>
                  <a:pt x="157087" y="2769325"/>
                </a:lnTo>
                <a:lnTo>
                  <a:pt x="190567" y="2797270"/>
                </a:lnTo>
                <a:lnTo>
                  <a:pt x="226510" y="2822145"/>
                </a:lnTo>
                <a:lnTo>
                  <a:pt x="264716" y="2843747"/>
                </a:lnTo>
                <a:lnTo>
                  <a:pt x="304981" y="2861875"/>
                </a:lnTo>
                <a:lnTo>
                  <a:pt x="347104" y="2876326"/>
                </a:lnTo>
                <a:lnTo>
                  <a:pt x="390883" y="2886899"/>
                </a:lnTo>
                <a:lnTo>
                  <a:pt x="436116" y="2893391"/>
                </a:lnTo>
                <a:lnTo>
                  <a:pt x="482600" y="2895600"/>
                </a:lnTo>
                <a:lnTo>
                  <a:pt x="4288663" y="2895600"/>
                </a:lnTo>
                <a:lnTo>
                  <a:pt x="4335146" y="2893391"/>
                </a:lnTo>
                <a:lnTo>
                  <a:pt x="4380379" y="2886899"/>
                </a:lnTo>
                <a:lnTo>
                  <a:pt x="4424158" y="2876326"/>
                </a:lnTo>
                <a:lnTo>
                  <a:pt x="4466281" y="2861875"/>
                </a:lnTo>
                <a:lnTo>
                  <a:pt x="4506546" y="2843747"/>
                </a:lnTo>
                <a:lnTo>
                  <a:pt x="4544752" y="2822145"/>
                </a:lnTo>
                <a:lnTo>
                  <a:pt x="4580695" y="2797270"/>
                </a:lnTo>
                <a:lnTo>
                  <a:pt x="4614175" y="2769325"/>
                </a:lnTo>
                <a:lnTo>
                  <a:pt x="4644988" y="2738512"/>
                </a:lnTo>
                <a:lnTo>
                  <a:pt x="4672933" y="2705032"/>
                </a:lnTo>
                <a:lnTo>
                  <a:pt x="4697808" y="2669089"/>
                </a:lnTo>
                <a:lnTo>
                  <a:pt x="4719410" y="2630883"/>
                </a:lnTo>
                <a:lnTo>
                  <a:pt x="4737538" y="2590618"/>
                </a:lnTo>
                <a:lnTo>
                  <a:pt x="4751989" y="2548495"/>
                </a:lnTo>
                <a:lnTo>
                  <a:pt x="4762562" y="2504716"/>
                </a:lnTo>
                <a:lnTo>
                  <a:pt x="4769054" y="2459483"/>
                </a:lnTo>
                <a:lnTo>
                  <a:pt x="4771263" y="2413000"/>
                </a:lnTo>
                <a:lnTo>
                  <a:pt x="4771263" y="482600"/>
                </a:lnTo>
                <a:lnTo>
                  <a:pt x="4769054" y="436116"/>
                </a:lnTo>
                <a:lnTo>
                  <a:pt x="4762562" y="390883"/>
                </a:lnTo>
                <a:lnTo>
                  <a:pt x="4751989" y="347104"/>
                </a:lnTo>
                <a:lnTo>
                  <a:pt x="4737538" y="304981"/>
                </a:lnTo>
                <a:lnTo>
                  <a:pt x="4719410" y="264716"/>
                </a:lnTo>
                <a:lnTo>
                  <a:pt x="4697808" y="226510"/>
                </a:lnTo>
                <a:lnTo>
                  <a:pt x="4672933" y="190567"/>
                </a:lnTo>
                <a:lnTo>
                  <a:pt x="4644988" y="157087"/>
                </a:lnTo>
                <a:lnTo>
                  <a:pt x="4614175" y="126274"/>
                </a:lnTo>
                <a:lnTo>
                  <a:pt x="4580695" y="98329"/>
                </a:lnTo>
                <a:lnTo>
                  <a:pt x="4544752" y="73454"/>
                </a:lnTo>
                <a:lnTo>
                  <a:pt x="4506546" y="51852"/>
                </a:lnTo>
                <a:lnTo>
                  <a:pt x="4466281" y="33724"/>
                </a:lnTo>
                <a:lnTo>
                  <a:pt x="4424158" y="19273"/>
                </a:lnTo>
                <a:lnTo>
                  <a:pt x="4380379" y="8700"/>
                </a:lnTo>
                <a:lnTo>
                  <a:pt x="4335146" y="2208"/>
                </a:lnTo>
                <a:lnTo>
                  <a:pt x="4288663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25645" y="1254125"/>
            <a:ext cx="3923665" cy="2075815"/>
          </a:xfrm>
          <a:custGeom>
            <a:avLst/>
            <a:gdLst/>
            <a:ahLst/>
            <a:cxnLst/>
            <a:rect l="l" t="t" r="r" b="b"/>
            <a:pathLst>
              <a:path w="4771390" h="2895600">
                <a:moveTo>
                  <a:pt x="0" y="482600"/>
                </a:moveTo>
                <a:lnTo>
                  <a:pt x="2208" y="436116"/>
                </a:lnTo>
                <a:lnTo>
                  <a:pt x="8700" y="390883"/>
                </a:lnTo>
                <a:lnTo>
                  <a:pt x="19273" y="347104"/>
                </a:lnTo>
                <a:lnTo>
                  <a:pt x="33724" y="304981"/>
                </a:lnTo>
                <a:lnTo>
                  <a:pt x="51852" y="264716"/>
                </a:lnTo>
                <a:lnTo>
                  <a:pt x="73454" y="226510"/>
                </a:lnTo>
                <a:lnTo>
                  <a:pt x="98329" y="190567"/>
                </a:lnTo>
                <a:lnTo>
                  <a:pt x="126274" y="157087"/>
                </a:lnTo>
                <a:lnTo>
                  <a:pt x="157087" y="126274"/>
                </a:lnTo>
                <a:lnTo>
                  <a:pt x="190567" y="98329"/>
                </a:lnTo>
                <a:lnTo>
                  <a:pt x="226510" y="73454"/>
                </a:lnTo>
                <a:lnTo>
                  <a:pt x="264716" y="51852"/>
                </a:lnTo>
                <a:lnTo>
                  <a:pt x="304981" y="33724"/>
                </a:lnTo>
                <a:lnTo>
                  <a:pt x="347104" y="19273"/>
                </a:lnTo>
                <a:lnTo>
                  <a:pt x="390883" y="8700"/>
                </a:lnTo>
                <a:lnTo>
                  <a:pt x="436116" y="2208"/>
                </a:lnTo>
                <a:lnTo>
                  <a:pt x="482600" y="0"/>
                </a:lnTo>
                <a:lnTo>
                  <a:pt x="4288663" y="0"/>
                </a:lnTo>
                <a:lnTo>
                  <a:pt x="4335146" y="2208"/>
                </a:lnTo>
                <a:lnTo>
                  <a:pt x="4380379" y="8700"/>
                </a:lnTo>
                <a:lnTo>
                  <a:pt x="4424158" y="19273"/>
                </a:lnTo>
                <a:lnTo>
                  <a:pt x="4466281" y="33724"/>
                </a:lnTo>
                <a:lnTo>
                  <a:pt x="4506546" y="51852"/>
                </a:lnTo>
                <a:lnTo>
                  <a:pt x="4544752" y="73454"/>
                </a:lnTo>
                <a:lnTo>
                  <a:pt x="4580695" y="98329"/>
                </a:lnTo>
                <a:lnTo>
                  <a:pt x="4614175" y="126274"/>
                </a:lnTo>
                <a:lnTo>
                  <a:pt x="4644988" y="157087"/>
                </a:lnTo>
                <a:lnTo>
                  <a:pt x="4672933" y="190567"/>
                </a:lnTo>
                <a:lnTo>
                  <a:pt x="4697808" y="226510"/>
                </a:lnTo>
                <a:lnTo>
                  <a:pt x="4719410" y="264716"/>
                </a:lnTo>
                <a:lnTo>
                  <a:pt x="4737538" y="304981"/>
                </a:lnTo>
                <a:lnTo>
                  <a:pt x="4751989" y="347104"/>
                </a:lnTo>
                <a:lnTo>
                  <a:pt x="4762562" y="390883"/>
                </a:lnTo>
                <a:lnTo>
                  <a:pt x="4769054" y="436116"/>
                </a:lnTo>
                <a:lnTo>
                  <a:pt x="4771263" y="482600"/>
                </a:lnTo>
                <a:lnTo>
                  <a:pt x="4771263" y="2413000"/>
                </a:lnTo>
                <a:lnTo>
                  <a:pt x="4769054" y="2459483"/>
                </a:lnTo>
                <a:lnTo>
                  <a:pt x="4762562" y="2504716"/>
                </a:lnTo>
                <a:lnTo>
                  <a:pt x="4751989" y="2548495"/>
                </a:lnTo>
                <a:lnTo>
                  <a:pt x="4737538" y="2590618"/>
                </a:lnTo>
                <a:lnTo>
                  <a:pt x="4719410" y="2630883"/>
                </a:lnTo>
                <a:lnTo>
                  <a:pt x="4697808" y="2669089"/>
                </a:lnTo>
                <a:lnTo>
                  <a:pt x="4672933" y="2705032"/>
                </a:lnTo>
                <a:lnTo>
                  <a:pt x="4644988" y="2738512"/>
                </a:lnTo>
                <a:lnTo>
                  <a:pt x="4614175" y="2769325"/>
                </a:lnTo>
                <a:lnTo>
                  <a:pt x="4580695" y="2797270"/>
                </a:lnTo>
                <a:lnTo>
                  <a:pt x="4544752" y="2822145"/>
                </a:lnTo>
                <a:lnTo>
                  <a:pt x="4506546" y="2843747"/>
                </a:lnTo>
                <a:lnTo>
                  <a:pt x="4466281" y="2861875"/>
                </a:lnTo>
                <a:lnTo>
                  <a:pt x="4424158" y="2876326"/>
                </a:lnTo>
                <a:lnTo>
                  <a:pt x="4380379" y="2886899"/>
                </a:lnTo>
                <a:lnTo>
                  <a:pt x="4335146" y="2893391"/>
                </a:lnTo>
                <a:lnTo>
                  <a:pt x="4288663" y="2895600"/>
                </a:lnTo>
                <a:lnTo>
                  <a:pt x="482600" y="2895600"/>
                </a:lnTo>
                <a:lnTo>
                  <a:pt x="436116" y="2893391"/>
                </a:lnTo>
                <a:lnTo>
                  <a:pt x="390883" y="2886899"/>
                </a:lnTo>
                <a:lnTo>
                  <a:pt x="347104" y="2876326"/>
                </a:lnTo>
                <a:lnTo>
                  <a:pt x="304981" y="2861875"/>
                </a:lnTo>
                <a:lnTo>
                  <a:pt x="264716" y="2843747"/>
                </a:lnTo>
                <a:lnTo>
                  <a:pt x="226510" y="2822145"/>
                </a:lnTo>
                <a:lnTo>
                  <a:pt x="190567" y="2797270"/>
                </a:lnTo>
                <a:lnTo>
                  <a:pt x="157087" y="2769325"/>
                </a:lnTo>
                <a:lnTo>
                  <a:pt x="126274" y="2738512"/>
                </a:lnTo>
                <a:lnTo>
                  <a:pt x="98329" y="2705032"/>
                </a:lnTo>
                <a:lnTo>
                  <a:pt x="73454" y="2669089"/>
                </a:lnTo>
                <a:lnTo>
                  <a:pt x="51852" y="2630883"/>
                </a:lnTo>
                <a:lnTo>
                  <a:pt x="33724" y="2590618"/>
                </a:lnTo>
                <a:lnTo>
                  <a:pt x="19273" y="2548495"/>
                </a:lnTo>
                <a:lnTo>
                  <a:pt x="8700" y="2504716"/>
                </a:lnTo>
                <a:lnTo>
                  <a:pt x="2208" y="2459483"/>
                </a:lnTo>
                <a:lnTo>
                  <a:pt x="0" y="2413000"/>
                </a:lnTo>
                <a:lnTo>
                  <a:pt x="0" y="482600"/>
                </a:lnTo>
                <a:close/>
              </a:path>
            </a:pathLst>
          </a:custGeom>
          <a:ln w="25400">
            <a:solidFill>
              <a:srgbClr val="88A3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文本框 9"/>
          <p:cNvSpPr txBox="1"/>
          <p:nvPr/>
        </p:nvSpPr>
        <p:spPr>
          <a:xfrm>
            <a:off x="669290" y="2259330"/>
            <a:ext cx="32169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insert into f2 values(123456792.99);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675505" y="1682750"/>
            <a:ext cx="40112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 CREATE TABLE `f2` (</a:t>
            </a:r>
            <a:endParaRPr lang="zh-CN" altLang="en-US"/>
          </a:p>
          <a:p>
            <a:r>
              <a:rPr lang="zh-CN" altLang="en-US">
                <a:sym typeface="+mn-ea"/>
              </a:rPr>
              <a:t>  `f1` float(15,2) DEFAULT NULL</a:t>
            </a:r>
            <a:endParaRPr lang="zh-CN" altLang="en-US"/>
          </a:p>
          <a:p>
            <a:r>
              <a:rPr lang="zh-CN" altLang="en-US">
                <a:sym typeface="+mn-ea"/>
              </a:rPr>
              <a:t>) ENGINE=InnoDB DEFAULT CHARSET=utf8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980" y="4411345"/>
            <a:ext cx="6440805" cy="14655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2575" y="350646"/>
            <a:ext cx="32810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将字符转化为数字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223384"/>
            <a:ext cx="7692390" cy="476123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20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数字</a:t>
            </a:r>
            <a:r>
              <a:rPr sz="3000" spc="-10" dirty="0">
                <a:latin typeface="微软雅黑" panose="020B0503020204020204" charset="-122"/>
                <a:cs typeface="微软雅黑" panose="020B0503020204020204" charset="-122"/>
              </a:rPr>
              <a:t>型</a:t>
            </a:r>
            <a:r>
              <a:rPr sz="3000" spc="-30" dirty="0">
                <a:latin typeface="微软雅黑" panose="020B0503020204020204" charset="-122"/>
                <a:cs typeface="微软雅黑" panose="020B0503020204020204" charset="-122"/>
              </a:rPr>
              <a:t>VS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字符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串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型索引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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更高效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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查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询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更快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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占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空间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更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小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Wingdings" panose="05000000000000000000"/>
              <a:buChar char=""/>
            </a:pPr>
            <a:endParaRPr sz="4350">
              <a:latin typeface="Times New Roman" panose="02020503050405090304"/>
              <a:cs typeface="Times New Roman" panose="02020503050405090304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lang="zh-CN" sz="3000" dirty="0">
                <a:latin typeface="微软雅黑" panose="020B0503020204020204" charset="-122"/>
                <a:cs typeface="微软雅黑" panose="020B0503020204020204" charset="-122"/>
              </a:rPr>
              <a:t>举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例：用无符</a:t>
            </a:r>
            <a:r>
              <a:rPr sz="3000" spc="-15" dirty="0">
                <a:latin typeface="微软雅黑" panose="020B0503020204020204" charset="-122"/>
                <a:cs typeface="微软雅黑" panose="020B0503020204020204" charset="-122"/>
              </a:rPr>
              <a:t>号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INT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存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储IP，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而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非CHAR(15)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870585" indent="-457835">
              <a:lnSpc>
                <a:spcPct val="100000"/>
              </a:lnSpc>
              <a:spcBef>
                <a:spcPts val="1675"/>
              </a:spcBef>
              <a:buFont typeface="Wingdings" panose="05000000000000000000"/>
              <a:buChar char=""/>
              <a:tabLst>
                <a:tab pos="870585" algn="l"/>
                <a:tab pos="870585" algn="l"/>
              </a:tabLst>
            </a:pP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INT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UNSIGNED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870585" indent="-457835">
              <a:lnSpc>
                <a:spcPct val="100000"/>
              </a:lnSpc>
              <a:buFont typeface="Wingdings" panose="05000000000000000000"/>
              <a:buChar char=""/>
              <a:tabLst>
                <a:tab pos="870585" algn="l"/>
                <a:tab pos="870585" algn="l"/>
              </a:tabLst>
            </a:pPr>
            <a:r>
              <a:rPr sz="2800" spc="-40" dirty="0">
                <a:latin typeface="微软雅黑" panose="020B0503020204020204" charset="-122"/>
                <a:cs typeface="微软雅黑" panose="020B0503020204020204" charset="-122"/>
              </a:rPr>
              <a:t>INET_ATON()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870585" indent="-457835">
              <a:lnSpc>
                <a:spcPct val="100000"/>
              </a:lnSpc>
              <a:spcBef>
                <a:spcPts val="5"/>
              </a:spcBef>
              <a:buFont typeface="Wingdings" panose="05000000000000000000"/>
              <a:buChar char=""/>
              <a:tabLst>
                <a:tab pos="870585" algn="l"/>
                <a:tab pos="870585" algn="l"/>
              </a:tabLst>
            </a:pPr>
            <a:r>
              <a:rPr sz="2800" spc="-20" dirty="0">
                <a:latin typeface="微软雅黑" panose="020B0503020204020204" charset="-122"/>
                <a:cs typeface="微软雅黑" panose="020B0503020204020204" charset="-122"/>
              </a:rPr>
              <a:t>INET_NTOA()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22575" y="350646"/>
            <a:ext cx="41052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优先使用ENUM或SET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35940" y="994784"/>
            <a:ext cx="7330440" cy="557212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20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优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先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使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用ENUM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或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SET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870585" lvl="1" indent="-457835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"/>
              <a:tabLst>
                <a:tab pos="870585" algn="l"/>
                <a:tab pos="87058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字符串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870585" lvl="1" indent="-457835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"/>
              <a:tabLst>
                <a:tab pos="870585" algn="l"/>
                <a:tab pos="87058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可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能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值已知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且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有限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2450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存储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ENUM占用1字节，转为数值运算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SET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视节点定，最</a:t>
            </a:r>
            <a:r>
              <a:rPr sz="2800" spc="-15" dirty="0">
                <a:latin typeface="微软雅黑" panose="020B0503020204020204" charset="-122"/>
                <a:cs typeface="微软雅黑" panose="020B0503020204020204" charset="-122"/>
              </a:rPr>
              <a:t>多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占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8字节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比较时需要加‘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单引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号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(即使是数</a:t>
            </a:r>
            <a:r>
              <a:rPr sz="2800" spc="-15" dirty="0">
                <a:latin typeface="微软雅黑" panose="020B0503020204020204" charset="-122"/>
                <a:cs typeface="微软雅黑" panose="020B0503020204020204" charset="-122"/>
              </a:rPr>
              <a:t>值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)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2310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CN" sz="3000">
                <a:latin typeface="微软雅黑" panose="020B0503020204020204" charset="-122"/>
                <a:cs typeface="微软雅黑" panose="020B0503020204020204" charset="-122"/>
              </a:rPr>
              <a:t>举例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59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`sex`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enum('F','M')</a:t>
            </a:r>
            <a:r>
              <a:rPr sz="24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COMMENT</a:t>
            </a:r>
            <a:r>
              <a:rPr sz="2400" spc="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'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性别'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575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`c1` enum('0','1','2','3')</a:t>
            </a:r>
            <a:r>
              <a:rPr sz="24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COMMENT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'职介审核'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2575" y="350646"/>
            <a:ext cx="35725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避免使用</a:t>
            </a:r>
            <a:r>
              <a:rPr spc="-5" dirty="0"/>
              <a:t>NULL</a:t>
            </a:r>
            <a:r>
              <a:rPr dirty="0"/>
              <a:t>字段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12140" y="1223384"/>
            <a:ext cx="6351270" cy="484251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20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避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免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使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用NULL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字段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很难进行查询优化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NULL列加索引，需要额外空间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含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NULL复合索</a:t>
            </a:r>
            <a:r>
              <a:rPr sz="2800" spc="-15" dirty="0">
                <a:latin typeface="微软雅黑" panose="020B0503020204020204" charset="-122"/>
                <a:cs typeface="微软雅黑" panose="020B0503020204020204" charset="-122"/>
              </a:rPr>
              <a:t>引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无效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Wingdings" panose="05000000000000000000"/>
              <a:buChar char=""/>
            </a:pPr>
            <a:endParaRPr sz="4600">
              <a:latin typeface="Times New Roman" panose="02020503050405090304"/>
              <a:cs typeface="Times New Roman" panose="02020503050405090304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lang="zh-CN" sz="3000" dirty="0">
                <a:latin typeface="微软雅黑" panose="020B0503020204020204" charset="-122"/>
                <a:cs typeface="微软雅黑" panose="020B0503020204020204" charset="-122"/>
              </a:rPr>
              <a:t>举例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469900">
              <a:lnSpc>
                <a:spcPct val="100000"/>
              </a:lnSpc>
              <a:spcBef>
                <a:spcPts val="670"/>
              </a:spcBef>
              <a:tabLst>
                <a:tab pos="927100" algn="l"/>
              </a:tabLst>
            </a:pPr>
            <a:r>
              <a:rPr sz="2800" strike="sngStrike" spc="-70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2800" strike="sngStrike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800" strike="sngStrike" spc="-5" dirty="0">
                <a:latin typeface="Times New Roman" panose="02020503050405090304"/>
                <a:cs typeface="Times New Roman" panose="02020503050405090304"/>
              </a:rPr>
              <a:t>	</a:t>
            </a:r>
            <a:r>
              <a:rPr sz="2800" strike="sngStrike" spc="-5" dirty="0">
                <a:latin typeface="微软雅黑" panose="020B0503020204020204" charset="-122"/>
                <a:cs typeface="微软雅黑" panose="020B0503020204020204" charset="-122"/>
              </a:rPr>
              <a:t>`a` char(32) </a:t>
            </a:r>
            <a:r>
              <a:rPr sz="2800" strike="sngStrike" spc="-60" dirty="0">
                <a:latin typeface="微软雅黑" panose="020B0503020204020204" charset="-122"/>
                <a:cs typeface="微软雅黑" panose="020B0503020204020204" charset="-122"/>
              </a:rPr>
              <a:t>DEFAULT</a:t>
            </a:r>
            <a:r>
              <a:rPr sz="2800" strike="sngStrike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trike="sngStrike" spc="-5" dirty="0">
                <a:latin typeface="微软雅黑" panose="020B0503020204020204" charset="-122"/>
                <a:cs typeface="微软雅黑" panose="020B0503020204020204" charset="-122"/>
              </a:rPr>
              <a:t>NULL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469900">
              <a:lnSpc>
                <a:spcPct val="100000"/>
              </a:lnSpc>
              <a:spcBef>
                <a:spcPts val="670"/>
              </a:spcBef>
              <a:tabLst>
                <a:tab pos="927100" algn="l"/>
              </a:tabLst>
            </a:pPr>
            <a:r>
              <a:rPr sz="2800" strike="sngStrike" spc="-70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2800" strike="sngStrike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800" strike="sngStrike" spc="-5" dirty="0">
                <a:latin typeface="Times New Roman" panose="02020503050405090304"/>
                <a:cs typeface="Times New Roman" panose="02020503050405090304"/>
              </a:rPr>
              <a:t>	</a:t>
            </a:r>
            <a:r>
              <a:rPr sz="2800" strike="sngStrike" spc="-5" dirty="0">
                <a:latin typeface="微软雅黑" panose="020B0503020204020204" charset="-122"/>
                <a:cs typeface="微软雅黑" panose="020B0503020204020204" charset="-122"/>
              </a:rPr>
              <a:t>`b` int(10) </a:t>
            </a:r>
            <a:r>
              <a:rPr sz="2800" strike="sngStrike" spc="-50" dirty="0">
                <a:latin typeface="微软雅黑" panose="020B0503020204020204" charset="-122"/>
                <a:cs typeface="微软雅黑" panose="020B0503020204020204" charset="-122"/>
              </a:rPr>
              <a:t>NOT</a:t>
            </a:r>
            <a:r>
              <a:rPr sz="2800" strike="sngStrike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trike="sngStrike" spc="-5" dirty="0">
                <a:latin typeface="微软雅黑" panose="020B0503020204020204" charset="-122"/>
                <a:cs typeface="微软雅黑" panose="020B0503020204020204" charset="-122"/>
              </a:rPr>
              <a:t>NULL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`c` int(10) 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NOT 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NULL 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DEFAULT</a:t>
            </a:r>
            <a:r>
              <a:rPr sz="2800" spc="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0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2575" y="353059"/>
            <a:ext cx="43929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少用并拆分TEXT/BLOB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12140" y="918178"/>
            <a:ext cx="7414895" cy="362331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25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spc="5" dirty="0">
                <a:latin typeface="微软雅黑" panose="020B0503020204020204" charset="-122"/>
                <a:cs typeface="微软雅黑" panose="020B0503020204020204" charset="-122"/>
              </a:rPr>
              <a:t>TEXT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类型处理性能远低</a:t>
            </a:r>
            <a:r>
              <a:rPr sz="3000" spc="-15" dirty="0">
                <a:latin typeface="微软雅黑" panose="020B0503020204020204" charset="-122"/>
                <a:cs typeface="微软雅黑" panose="020B0503020204020204" charset="-122"/>
              </a:rPr>
              <a:t>亍</a:t>
            </a:r>
            <a:r>
              <a:rPr sz="3000" spc="-35" dirty="0">
                <a:latin typeface="微软雅黑" panose="020B0503020204020204" charset="-122"/>
                <a:cs typeface="微软雅黑" panose="020B0503020204020204" charset="-122"/>
              </a:rPr>
              <a:t>VARCHAR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强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制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生成硬盘临时表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浪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费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更多空间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15" dirty="0">
                <a:latin typeface="微软雅黑" panose="020B0503020204020204" charset="-122"/>
                <a:cs typeface="微软雅黑" panose="020B0503020204020204" charset="-122"/>
              </a:rPr>
              <a:t>VARCHAR(65535)==&gt;64K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(注意UTF-8)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2235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尽量</a:t>
            </a:r>
            <a:r>
              <a:rPr lang="zh-CN" sz="3000" dirty="0"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3000" spc="-10" dirty="0">
                <a:latin typeface="微软雅黑" panose="020B0503020204020204" charset="-122"/>
                <a:cs typeface="微软雅黑" panose="020B0503020204020204" charset="-122"/>
              </a:rPr>
              <a:t>用TEXT/BLOB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数据类型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2310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若必须使</a:t>
            </a:r>
            <a:r>
              <a:rPr sz="3000" spc="-10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则拆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分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到单独</a:t>
            </a:r>
            <a:r>
              <a:rPr sz="3000" spc="-1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表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140" y="4714494"/>
            <a:ext cx="1512570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CN" sz="3000" dirty="0">
                <a:latin typeface="微软雅黑" panose="020B0503020204020204" charset="-122"/>
                <a:cs typeface="微软雅黑" panose="020B0503020204020204" charset="-122"/>
              </a:rPr>
              <a:t>举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例：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09800" y="4843398"/>
            <a:ext cx="5257800" cy="1557655"/>
          </a:xfrm>
          <a:prstGeom prst="rect">
            <a:avLst/>
          </a:prstGeom>
          <a:solidFill>
            <a:srgbClr val="F1F1F1"/>
          </a:solidFill>
          <a:ln w="9525">
            <a:solidFill>
              <a:srgbClr val="40404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91440">
              <a:lnSpc>
                <a:spcPts val="2340"/>
              </a:lnSpc>
              <a:spcBef>
                <a:spcPts val="230"/>
              </a:spcBef>
            </a:pPr>
            <a:r>
              <a:rPr sz="2000" b="1" spc="-5" dirty="0">
                <a:latin typeface="DejaVu Sans Mono" panose="020B0609030804020204"/>
                <a:cs typeface="DejaVu Sans Mono" panose="020B0609030804020204"/>
              </a:rPr>
              <a:t>CREATE TABLE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t1</a:t>
            </a:r>
            <a:r>
              <a:rPr sz="2000" spc="-5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dirty="0">
                <a:latin typeface="Lucida Console" panose="020B0609040504020204"/>
                <a:cs typeface="Lucida Console" panose="020B0609040504020204"/>
              </a:rPr>
              <a:t>(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396240">
              <a:lnSpc>
                <a:spcPts val="2280"/>
              </a:lnSpc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id </a:t>
            </a:r>
            <a:r>
              <a:rPr sz="2000" b="1" spc="-5" dirty="0">
                <a:latin typeface="DejaVu Sans Mono" panose="020B0609030804020204"/>
                <a:cs typeface="DejaVu Sans Mono" panose="020B0609030804020204"/>
              </a:rPr>
              <a:t>INT NOT NULL</a:t>
            </a:r>
            <a:r>
              <a:rPr sz="2000" b="1" spc="-70" dirty="0">
                <a:latin typeface="DejaVu Sans Mono" panose="020B0609030804020204"/>
                <a:cs typeface="DejaVu Sans Mono" panose="020B0609030804020204"/>
              </a:rPr>
              <a:t> </a:t>
            </a:r>
            <a:r>
              <a:rPr sz="2000" b="1" spc="-10" dirty="0">
                <a:latin typeface="DejaVu Sans Mono" panose="020B0609030804020204"/>
                <a:cs typeface="DejaVu Sans Mono" panose="020B0609030804020204"/>
              </a:rPr>
              <a:t>AUTO_INCREMENT,</a:t>
            </a:r>
            <a:endParaRPr sz="2000">
              <a:latin typeface="DejaVu Sans Mono" panose="020B0609030804020204"/>
              <a:cs typeface="DejaVu Sans Mono" panose="020B0609030804020204"/>
            </a:endParaRPr>
          </a:p>
          <a:p>
            <a:pPr marL="397510" marR="1956435" indent="-1905">
              <a:lnSpc>
                <a:spcPts val="2270"/>
              </a:lnSpc>
              <a:spcBef>
                <a:spcPts val="125"/>
              </a:spcBef>
            </a:pPr>
            <a:r>
              <a:rPr sz="2000" spc="-10" dirty="0">
                <a:latin typeface="Lucida Console" panose="020B0609040504020204"/>
                <a:cs typeface="Lucida Console" panose="020B0609040504020204"/>
              </a:rPr>
              <a:t>data </a:t>
            </a:r>
            <a:r>
              <a:rPr sz="2000" b="1" spc="-5" dirty="0">
                <a:latin typeface="DejaVu Sans Mono" panose="020B0609030804020204"/>
                <a:cs typeface="DejaVu Sans Mono" panose="020B0609030804020204"/>
              </a:rPr>
              <a:t>text NOT</a:t>
            </a:r>
            <a:r>
              <a:rPr sz="2000" b="1" spc="-75" dirty="0">
                <a:latin typeface="DejaVu Sans Mono" panose="020B0609030804020204"/>
                <a:cs typeface="DejaVu Sans Mono" panose="020B0609030804020204"/>
              </a:rPr>
              <a:t> </a:t>
            </a:r>
            <a:r>
              <a:rPr sz="2000" b="1" spc="-10" dirty="0">
                <a:latin typeface="DejaVu Sans Mono" panose="020B0609030804020204"/>
                <a:cs typeface="DejaVu Sans Mono" panose="020B0609030804020204"/>
              </a:rPr>
              <a:t>NULL,  </a:t>
            </a:r>
            <a:r>
              <a:rPr sz="2000" b="1" spc="-5" dirty="0">
                <a:latin typeface="DejaVu Sans Mono" panose="020B0609030804020204"/>
                <a:cs typeface="DejaVu Sans Mono" panose="020B0609030804020204"/>
              </a:rPr>
              <a:t>PRIMARY </a:t>
            </a:r>
            <a:r>
              <a:rPr sz="2000" b="1" spc="5" dirty="0">
                <a:latin typeface="DejaVu Sans Mono" panose="020B0609030804020204"/>
                <a:cs typeface="DejaVu Sans Mono" panose="020B0609030804020204"/>
              </a:rPr>
              <a:t>KEY</a:t>
            </a:r>
            <a:r>
              <a:rPr sz="2000" b="1" spc="-110" dirty="0">
                <a:latin typeface="DejaVu Sans Mono" panose="020B0609030804020204"/>
                <a:cs typeface="DejaVu Sans Mono" panose="020B0609030804020204"/>
              </a:rPr>
              <a:t> </a:t>
            </a:r>
            <a:r>
              <a:rPr sz="2000" dirty="0">
                <a:latin typeface="Lucida Console" panose="020B0609040504020204"/>
                <a:cs typeface="Lucida Console" panose="020B0609040504020204"/>
              </a:rPr>
              <a:t>(id)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91440">
              <a:lnSpc>
                <a:spcPts val="2225"/>
              </a:lnSpc>
            </a:pPr>
            <a:r>
              <a:rPr sz="2000" dirty="0">
                <a:latin typeface="Lucida Console" panose="020B0609040504020204"/>
                <a:cs typeface="Lucida Console" panose="020B0609040504020204"/>
              </a:rPr>
              <a:t>)</a:t>
            </a:r>
            <a:r>
              <a:rPr sz="2000" spc="-2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b="1" spc="-5" dirty="0">
                <a:latin typeface="DejaVu Sans Mono" panose="020B0609030804020204"/>
                <a:cs typeface="DejaVu Sans Mono" panose="020B0609030804020204"/>
              </a:rPr>
              <a:t>ENGINE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=</a:t>
            </a:r>
            <a:r>
              <a:rPr sz="2000" b="1" spc="-5" dirty="0">
                <a:latin typeface="DejaVu Sans Mono" panose="020B0609030804020204"/>
                <a:cs typeface="DejaVu Sans Mono" panose="020B0609030804020204"/>
              </a:rPr>
              <a:t>InnoDB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;</a:t>
            </a:r>
            <a:endParaRPr sz="2000">
              <a:latin typeface="Lucida Console" panose="020B0609040504020204"/>
              <a:cs typeface="Lucida Console" panose="020B0609040504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9985" y="426720"/>
            <a:ext cx="4566920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spc="5" dirty="0"/>
              <a:t>不</a:t>
            </a:r>
            <a:r>
              <a:rPr spc="5" dirty="0"/>
              <a:t>在数据库里存图片</a:t>
            </a:r>
            <a:endParaRPr spc="5" dirty="0"/>
          </a:p>
        </p:txBody>
      </p:sp>
      <p:sp>
        <p:nvSpPr>
          <p:cNvPr id="3" name="object 3"/>
          <p:cNvSpPr/>
          <p:nvPr/>
        </p:nvSpPr>
        <p:spPr>
          <a:xfrm>
            <a:off x="152400" y="1143000"/>
            <a:ext cx="8882507" cy="3048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15110" y="4365104"/>
            <a:ext cx="5953124" cy="2352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51175" y="401574"/>
            <a:ext cx="28740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字段类军规小结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12140" y="1464386"/>
            <a:ext cx="4641850" cy="439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好数值字段类型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2520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将字符转化</a:t>
            </a:r>
            <a:r>
              <a:rPr sz="3000" spc="-10" dirty="0">
                <a:latin typeface="微软雅黑" panose="020B0503020204020204" charset="-122"/>
                <a:cs typeface="微软雅黑" panose="020B0503020204020204" charset="-122"/>
              </a:rPr>
              <a:t>为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数字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2525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优先使用枚</a:t>
            </a:r>
            <a:r>
              <a:rPr lang="zh-CN" sz="3000" dirty="0">
                <a:latin typeface="微软雅黑" panose="020B0503020204020204" charset="-122"/>
                <a:cs typeface="微软雅黑" panose="020B0503020204020204" charset="-122"/>
              </a:rPr>
              <a:t>举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ENUM/SET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2520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避免使</a:t>
            </a:r>
            <a:r>
              <a:rPr sz="3000" spc="-10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NULL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字段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2520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少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lang="zh-CN" sz="3000" dirty="0">
                <a:latin typeface="微软雅黑" panose="020B0503020204020204" charset="-122"/>
                <a:cs typeface="微软雅黑" panose="020B0503020204020204" charset="-122"/>
              </a:rPr>
              <a:t>或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拆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分</a:t>
            </a:r>
            <a:r>
              <a:rPr sz="3000" spc="-10" dirty="0">
                <a:latin typeface="微软雅黑" panose="020B0503020204020204" charset="-122"/>
                <a:cs typeface="微软雅黑" panose="020B0503020204020204" charset="-122"/>
              </a:rPr>
              <a:t>TEXT/BLOB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252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CN" sz="3000" spc="-10" dirty="0"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3000" spc="-10" dirty="0">
                <a:latin typeface="微软雅黑" panose="020B0503020204020204" charset="-122"/>
                <a:cs typeface="微软雅黑" panose="020B0503020204020204" charset="-122"/>
              </a:rPr>
              <a:t>在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数据库里存图片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41044" y="1071115"/>
            <a:ext cx="5321300" cy="394525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20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来自一线的实战经验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每一军规背后都是血淋淋教训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΢"/>
              <a:buChar char="•"/>
            </a:pPr>
            <a:endParaRPr sz="4350">
              <a:latin typeface="Times New Roman" panose="02020503050405090304"/>
              <a:cs typeface="Times New Roman" panose="02020503050405090304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lang="zh-CN" sz="3000" dirty="0"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要华丽，</a:t>
            </a:r>
            <a:r>
              <a:rPr lang="zh-CN" sz="3000" dirty="0">
                <a:latin typeface="微软雅黑" panose="020B0503020204020204" charset="-122"/>
                <a:cs typeface="微软雅黑" panose="020B0503020204020204" charset="-122"/>
              </a:rPr>
              <a:t>只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要实用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若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有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一条让你有所受益，慰矣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΢"/>
              <a:buChar char="•"/>
            </a:pPr>
            <a:endParaRPr sz="4350">
              <a:latin typeface="Times New Roman" panose="02020503050405090304"/>
              <a:cs typeface="Times New Roman" panose="02020503050405090304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主要针对数据库开发人员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400" y="5399785"/>
            <a:ext cx="8229600" cy="1077595"/>
          </a:xfrm>
          <a:prstGeom prst="rect">
            <a:avLst/>
          </a:prstGeom>
          <a:solidFill>
            <a:srgbClr val="CCCCCC"/>
          </a:solidFill>
          <a:ln w="9525">
            <a:solidFill>
              <a:srgbClr val="00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1440" marR="398145">
              <a:lnSpc>
                <a:spcPct val="100000"/>
              </a:lnSpc>
              <a:spcBef>
                <a:spcPts val="255"/>
              </a:spcBef>
            </a:pPr>
            <a:r>
              <a:rPr sz="3200" spc="5" dirty="0">
                <a:solidFill>
                  <a:srgbClr val="001F5F"/>
                </a:solidFill>
                <a:latin typeface="微软雅黑" panose="020B0503020204020204" charset="-122"/>
                <a:cs typeface="微软雅黑" panose="020B0503020204020204" charset="-122"/>
              </a:rPr>
              <a:t>总是在灾难发生后，才</a:t>
            </a:r>
            <a:r>
              <a:rPr sz="3200" spc="-10" dirty="0">
                <a:solidFill>
                  <a:srgbClr val="001F5F"/>
                </a:solidFill>
                <a:latin typeface="微软雅黑" panose="020B0503020204020204" charset="-122"/>
                <a:cs typeface="微软雅黑" panose="020B0503020204020204" charset="-122"/>
              </a:rPr>
              <a:t>想</a:t>
            </a:r>
            <a:r>
              <a:rPr sz="3200" spc="5" dirty="0">
                <a:solidFill>
                  <a:srgbClr val="001F5F"/>
                </a:solidFill>
                <a:latin typeface="微软雅黑" panose="020B0503020204020204" charset="-122"/>
                <a:cs typeface="微软雅黑" panose="020B0503020204020204" charset="-122"/>
              </a:rPr>
              <a:t>起容</a:t>
            </a:r>
            <a:r>
              <a:rPr sz="3200" spc="-10" dirty="0">
                <a:solidFill>
                  <a:srgbClr val="001F5F"/>
                </a:solidFill>
                <a:latin typeface="微软雅黑" panose="020B0503020204020204" charset="-122"/>
                <a:cs typeface="微软雅黑" panose="020B0503020204020204" charset="-122"/>
              </a:rPr>
              <a:t>灾</a:t>
            </a:r>
            <a:r>
              <a:rPr sz="3200" spc="5" dirty="0">
                <a:solidFill>
                  <a:srgbClr val="001F5F"/>
                </a:solidFill>
                <a:latin typeface="微软雅黑" panose="020B0503020204020204" charset="-122"/>
                <a:cs typeface="微软雅黑" panose="020B0503020204020204" charset="-122"/>
              </a:rPr>
              <a:t>的重</a:t>
            </a:r>
            <a:r>
              <a:rPr sz="3200" spc="-10" dirty="0">
                <a:solidFill>
                  <a:srgbClr val="001F5F"/>
                </a:solidFill>
                <a:latin typeface="微软雅黑" panose="020B0503020204020204" charset="-122"/>
                <a:cs typeface="微软雅黑" panose="020B0503020204020204" charset="-122"/>
              </a:rPr>
              <a:t>要</a:t>
            </a:r>
            <a:r>
              <a:rPr sz="3200" dirty="0">
                <a:solidFill>
                  <a:srgbClr val="001F5F"/>
                </a:solidFill>
                <a:latin typeface="微软雅黑" panose="020B0503020204020204" charset="-122"/>
                <a:cs typeface="微软雅黑" panose="020B0503020204020204" charset="-122"/>
              </a:rPr>
              <a:t>性； 总是在吃过亏后，才记</a:t>
            </a:r>
            <a:r>
              <a:rPr sz="3200" spc="-15" dirty="0">
                <a:solidFill>
                  <a:srgbClr val="001F5F"/>
                </a:solidFill>
                <a:latin typeface="微软雅黑" panose="020B0503020204020204" charset="-122"/>
                <a:cs typeface="微软雅黑" panose="020B0503020204020204" charset="-122"/>
              </a:rPr>
              <a:t>得</a:t>
            </a:r>
            <a:r>
              <a:rPr sz="3200" dirty="0">
                <a:solidFill>
                  <a:srgbClr val="001F5F"/>
                </a:solidFill>
                <a:latin typeface="微软雅黑" panose="020B0503020204020204" charset="-122"/>
                <a:cs typeface="微软雅黑" panose="020B0503020204020204" charset="-122"/>
              </a:rPr>
              <a:t>曾经</a:t>
            </a:r>
            <a:r>
              <a:rPr sz="3200" spc="-15" dirty="0">
                <a:solidFill>
                  <a:srgbClr val="001F5F"/>
                </a:solidFill>
                <a:latin typeface="微软雅黑" panose="020B0503020204020204" charset="-122"/>
                <a:cs typeface="微软雅黑" panose="020B0503020204020204" charset="-122"/>
              </a:rPr>
              <a:t>有</a:t>
            </a:r>
            <a:r>
              <a:rPr sz="3200" dirty="0">
                <a:solidFill>
                  <a:srgbClr val="001F5F"/>
                </a:solidFill>
                <a:latin typeface="微软雅黑" panose="020B0503020204020204" charset="-122"/>
                <a:cs typeface="微软雅黑" panose="020B0503020204020204" charset="-122"/>
              </a:rPr>
              <a:t>人提</a:t>
            </a:r>
            <a:r>
              <a:rPr sz="3200" spc="-15" dirty="0">
                <a:solidFill>
                  <a:srgbClr val="001F5F"/>
                </a:solidFill>
                <a:latin typeface="微软雅黑" panose="020B0503020204020204" charset="-122"/>
                <a:cs typeface="微软雅黑" panose="020B0503020204020204" charset="-122"/>
              </a:rPr>
              <a:t>醒</a:t>
            </a:r>
            <a:r>
              <a:rPr sz="3200" dirty="0">
                <a:solidFill>
                  <a:srgbClr val="001F5F"/>
                </a:solidFill>
                <a:latin typeface="微软雅黑" panose="020B0503020204020204" charset="-122"/>
                <a:cs typeface="微软雅黑" panose="020B0503020204020204" charset="-122"/>
              </a:rPr>
              <a:t>过。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143438"/>
            <a:ext cx="9144000" cy="1214755"/>
          </a:xfrm>
          <a:custGeom>
            <a:avLst/>
            <a:gdLst/>
            <a:ahLst/>
            <a:cxnLst/>
            <a:rect l="l" t="t" r="r" b="b"/>
            <a:pathLst>
              <a:path w="9144000" h="1214754">
                <a:moveTo>
                  <a:pt x="0" y="1214437"/>
                </a:moveTo>
                <a:lnTo>
                  <a:pt x="9144000" y="1214437"/>
                </a:lnTo>
                <a:lnTo>
                  <a:pt x="9144000" y="0"/>
                </a:lnTo>
                <a:lnTo>
                  <a:pt x="0" y="0"/>
                </a:lnTo>
                <a:lnTo>
                  <a:pt x="0" y="12144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93747" y="4591050"/>
            <a:ext cx="205993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索引类军规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628644"/>
            <a:ext cx="2043683" cy="262432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6636" y="3628644"/>
            <a:ext cx="1877568" cy="2624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37311" y="4357623"/>
            <a:ext cx="580390" cy="891540"/>
          </a:xfrm>
          <a:custGeom>
            <a:avLst/>
            <a:gdLst/>
            <a:ahLst/>
            <a:cxnLst/>
            <a:rect l="l" t="t" r="r" b="b"/>
            <a:pathLst>
              <a:path w="580390" h="891539">
                <a:moveTo>
                  <a:pt x="161925" y="624967"/>
                </a:moveTo>
                <a:lnTo>
                  <a:pt x="0" y="644651"/>
                </a:lnTo>
                <a:lnTo>
                  <a:pt x="10341" y="697087"/>
                </a:lnTo>
                <a:lnTo>
                  <a:pt x="28870" y="744283"/>
                </a:lnTo>
                <a:lnTo>
                  <a:pt x="55585" y="786241"/>
                </a:lnTo>
                <a:lnTo>
                  <a:pt x="90487" y="822959"/>
                </a:lnTo>
                <a:lnTo>
                  <a:pt x="132011" y="852797"/>
                </a:lnTo>
                <a:lnTo>
                  <a:pt x="178595" y="874109"/>
                </a:lnTo>
                <a:lnTo>
                  <a:pt x="230238" y="886896"/>
                </a:lnTo>
                <a:lnTo>
                  <a:pt x="286943" y="891159"/>
                </a:lnTo>
                <a:lnTo>
                  <a:pt x="335304" y="887913"/>
                </a:lnTo>
                <a:lnTo>
                  <a:pt x="380381" y="878182"/>
                </a:lnTo>
                <a:lnTo>
                  <a:pt x="422173" y="861971"/>
                </a:lnTo>
                <a:lnTo>
                  <a:pt x="460678" y="839286"/>
                </a:lnTo>
                <a:lnTo>
                  <a:pt x="495896" y="810132"/>
                </a:lnTo>
                <a:lnTo>
                  <a:pt x="532618" y="767532"/>
                </a:lnTo>
                <a:lnTo>
                  <a:pt x="541050" y="752475"/>
                </a:lnTo>
                <a:lnTo>
                  <a:pt x="285750" y="752475"/>
                </a:lnTo>
                <a:lnTo>
                  <a:pt x="262534" y="750427"/>
                </a:lnTo>
                <a:lnTo>
                  <a:pt x="221458" y="734044"/>
                </a:lnTo>
                <a:lnTo>
                  <a:pt x="188265" y="701494"/>
                </a:lnTo>
                <a:lnTo>
                  <a:pt x="167430" y="654111"/>
                </a:lnTo>
                <a:lnTo>
                  <a:pt x="161925" y="624967"/>
                </a:lnTo>
                <a:close/>
              </a:path>
              <a:path w="580390" h="891539">
                <a:moveTo>
                  <a:pt x="526398" y="470281"/>
                </a:moveTo>
                <a:lnTo>
                  <a:pt x="291706" y="470281"/>
                </a:lnTo>
                <a:lnTo>
                  <a:pt x="315180" y="472588"/>
                </a:lnTo>
                <a:lnTo>
                  <a:pt x="336797" y="479504"/>
                </a:lnTo>
                <a:lnTo>
                  <a:pt x="374459" y="507111"/>
                </a:lnTo>
                <a:lnTo>
                  <a:pt x="399902" y="550624"/>
                </a:lnTo>
                <a:lnTo>
                  <a:pt x="408381" y="607187"/>
                </a:lnTo>
                <a:lnTo>
                  <a:pt x="406168" y="638810"/>
                </a:lnTo>
                <a:lnTo>
                  <a:pt x="388460" y="691769"/>
                </a:lnTo>
                <a:lnTo>
                  <a:pt x="354229" y="730293"/>
                </a:lnTo>
                <a:lnTo>
                  <a:pt x="310624" y="750002"/>
                </a:lnTo>
                <a:lnTo>
                  <a:pt x="285750" y="752475"/>
                </a:lnTo>
                <a:lnTo>
                  <a:pt x="541050" y="752475"/>
                </a:lnTo>
                <a:lnTo>
                  <a:pt x="558847" y="720693"/>
                </a:lnTo>
                <a:lnTo>
                  <a:pt x="574585" y="669615"/>
                </a:lnTo>
                <a:lnTo>
                  <a:pt x="579831" y="614299"/>
                </a:lnTo>
                <a:lnTo>
                  <a:pt x="577023" y="576147"/>
                </a:lnTo>
                <a:lnTo>
                  <a:pt x="568598" y="540924"/>
                </a:lnTo>
                <a:lnTo>
                  <a:pt x="554553" y="508607"/>
                </a:lnTo>
                <a:lnTo>
                  <a:pt x="534885" y="479170"/>
                </a:lnTo>
                <a:lnTo>
                  <a:pt x="526398" y="470281"/>
                </a:lnTo>
                <a:close/>
              </a:path>
              <a:path w="580390" h="891539">
                <a:moveTo>
                  <a:pt x="520018" y="137413"/>
                </a:moveTo>
                <a:lnTo>
                  <a:pt x="276821" y="137413"/>
                </a:lnTo>
                <a:lnTo>
                  <a:pt x="297469" y="139057"/>
                </a:lnTo>
                <a:lnTo>
                  <a:pt x="315960" y="143986"/>
                </a:lnTo>
                <a:lnTo>
                  <a:pt x="357929" y="177891"/>
                </a:lnTo>
                <a:lnTo>
                  <a:pt x="372668" y="233933"/>
                </a:lnTo>
                <a:lnTo>
                  <a:pt x="370435" y="258556"/>
                </a:lnTo>
                <a:lnTo>
                  <a:pt x="352571" y="300085"/>
                </a:lnTo>
                <a:lnTo>
                  <a:pt x="317076" y="330543"/>
                </a:lnTo>
                <a:lnTo>
                  <a:pt x="265288" y="345263"/>
                </a:lnTo>
                <a:lnTo>
                  <a:pt x="233362" y="346456"/>
                </a:lnTo>
                <a:lnTo>
                  <a:pt x="214909" y="482726"/>
                </a:lnTo>
                <a:lnTo>
                  <a:pt x="236452" y="477299"/>
                </a:lnTo>
                <a:lnTo>
                  <a:pt x="256432" y="473408"/>
                </a:lnTo>
                <a:lnTo>
                  <a:pt x="274849" y="471064"/>
                </a:lnTo>
                <a:lnTo>
                  <a:pt x="291706" y="470281"/>
                </a:lnTo>
                <a:lnTo>
                  <a:pt x="526398" y="470281"/>
                </a:lnTo>
                <a:lnTo>
                  <a:pt x="510537" y="453667"/>
                </a:lnTo>
                <a:lnTo>
                  <a:pt x="482430" y="433165"/>
                </a:lnTo>
                <a:lnTo>
                  <a:pt x="450562" y="417663"/>
                </a:lnTo>
                <a:lnTo>
                  <a:pt x="414934" y="407162"/>
                </a:lnTo>
                <a:lnTo>
                  <a:pt x="460156" y="377884"/>
                </a:lnTo>
                <a:lnTo>
                  <a:pt x="495328" y="344913"/>
                </a:lnTo>
                <a:lnTo>
                  <a:pt x="520451" y="308242"/>
                </a:lnTo>
                <a:lnTo>
                  <a:pt x="535525" y="267864"/>
                </a:lnTo>
                <a:lnTo>
                  <a:pt x="540550" y="223774"/>
                </a:lnTo>
                <a:lnTo>
                  <a:pt x="536716" y="184338"/>
                </a:lnTo>
                <a:lnTo>
                  <a:pt x="525218" y="146986"/>
                </a:lnTo>
                <a:lnTo>
                  <a:pt x="520018" y="137413"/>
                </a:lnTo>
                <a:close/>
              </a:path>
              <a:path w="580390" h="891539">
                <a:moveTo>
                  <a:pt x="281584" y="0"/>
                </a:moveTo>
                <a:lnTo>
                  <a:pt x="213052" y="6762"/>
                </a:lnTo>
                <a:lnTo>
                  <a:pt x="151511" y="27050"/>
                </a:lnTo>
                <a:lnTo>
                  <a:pt x="99866" y="59166"/>
                </a:lnTo>
                <a:lnTo>
                  <a:pt x="61023" y="101473"/>
                </a:lnTo>
                <a:lnTo>
                  <a:pt x="32670" y="156717"/>
                </a:lnTo>
                <a:lnTo>
                  <a:pt x="12509" y="227964"/>
                </a:lnTo>
                <a:lnTo>
                  <a:pt x="166687" y="254126"/>
                </a:lnTo>
                <a:lnTo>
                  <a:pt x="171452" y="227266"/>
                </a:lnTo>
                <a:lnTo>
                  <a:pt x="179192" y="203834"/>
                </a:lnTo>
                <a:lnTo>
                  <a:pt x="203593" y="167258"/>
                </a:lnTo>
                <a:lnTo>
                  <a:pt x="237083" y="144906"/>
                </a:lnTo>
                <a:lnTo>
                  <a:pt x="276821" y="137413"/>
                </a:lnTo>
                <a:lnTo>
                  <a:pt x="520018" y="137413"/>
                </a:lnTo>
                <a:lnTo>
                  <a:pt x="506056" y="111706"/>
                </a:lnTo>
                <a:lnTo>
                  <a:pt x="479234" y="78486"/>
                </a:lnTo>
                <a:lnTo>
                  <a:pt x="438971" y="44148"/>
                </a:lnTo>
                <a:lnTo>
                  <a:pt x="392610" y="19621"/>
                </a:lnTo>
                <a:lnTo>
                  <a:pt x="340149" y="4905"/>
                </a:lnTo>
                <a:lnTo>
                  <a:pt x="2815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37311" y="4357623"/>
            <a:ext cx="580390" cy="891540"/>
          </a:xfrm>
          <a:custGeom>
            <a:avLst/>
            <a:gdLst/>
            <a:ahLst/>
            <a:cxnLst/>
            <a:rect l="l" t="t" r="r" b="b"/>
            <a:pathLst>
              <a:path w="580390" h="891539">
                <a:moveTo>
                  <a:pt x="281584" y="0"/>
                </a:moveTo>
                <a:lnTo>
                  <a:pt x="340149" y="4905"/>
                </a:lnTo>
                <a:lnTo>
                  <a:pt x="392610" y="19621"/>
                </a:lnTo>
                <a:lnTo>
                  <a:pt x="438971" y="44148"/>
                </a:lnTo>
                <a:lnTo>
                  <a:pt x="479234" y="78486"/>
                </a:lnTo>
                <a:lnTo>
                  <a:pt x="506056" y="111706"/>
                </a:lnTo>
                <a:lnTo>
                  <a:pt x="525218" y="146986"/>
                </a:lnTo>
                <a:lnTo>
                  <a:pt x="536716" y="184338"/>
                </a:lnTo>
                <a:lnTo>
                  <a:pt x="540550" y="223774"/>
                </a:lnTo>
                <a:lnTo>
                  <a:pt x="535525" y="267864"/>
                </a:lnTo>
                <a:lnTo>
                  <a:pt x="520451" y="308242"/>
                </a:lnTo>
                <a:lnTo>
                  <a:pt x="495328" y="344913"/>
                </a:lnTo>
                <a:lnTo>
                  <a:pt x="460156" y="377884"/>
                </a:lnTo>
                <a:lnTo>
                  <a:pt x="414934" y="407162"/>
                </a:lnTo>
                <a:lnTo>
                  <a:pt x="450562" y="417663"/>
                </a:lnTo>
                <a:lnTo>
                  <a:pt x="510537" y="453667"/>
                </a:lnTo>
                <a:lnTo>
                  <a:pt x="554553" y="508607"/>
                </a:lnTo>
                <a:lnTo>
                  <a:pt x="577023" y="576147"/>
                </a:lnTo>
                <a:lnTo>
                  <a:pt x="579831" y="614299"/>
                </a:lnTo>
                <a:lnTo>
                  <a:pt x="574585" y="669615"/>
                </a:lnTo>
                <a:lnTo>
                  <a:pt x="558847" y="720693"/>
                </a:lnTo>
                <a:lnTo>
                  <a:pt x="532618" y="767532"/>
                </a:lnTo>
                <a:lnTo>
                  <a:pt x="495896" y="810132"/>
                </a:lnTo>
                <a:lnTo>
                  <a:pt x="460678" y="839286"/>
                </a:lnTo>
                <a:lnTo>
                  <a:pt x="422173" y="861971"/>
                </a:lnTo>
                <a:lnTo>
                  <a:pt x="380381" y="878182"/>
                </a:lnTo>
                <a:lnTo>
                  <a:pt x="335304" y="887913"/>
                </a:lnTo>
                <a:lnTo>
                  <a:pt x="286943" y="891159"/>
                </a:lnTo>
                <a:lnTo>
                  <a:pt x="230238" y="886896"/>
                </a:lnTo>
                <a:lnTo>
                  <a:pt x="178595" y="874109"/>
                </a:lnTo>
                <a:lnTo>
                  <a:pt x="132011" y="852797"/>
                </a:lnTo>
                <a:lnTo>
                  <a:pt x="90487" y="822959"/>
                </a:lnTo>
                <a:lnTo>
                  <a:pt x="55585" y="786241"/>
                </a:lnTo>
                <a:lnTo>
                  <a:pt x="28870" y="744283"/>
                </a:lnTo>
                <a:lnTo>
                  <a:pt x="10341" y="697087"/>
                </a:lnTo>
                <a:lnTo>
                  <a:pt x="0" y="644651"/>
                </a:lnTo>
                <a:lnTo>
                  <a:pt x="161925" y="624967"/>
                </a:lnTo>
                <a:lnTo>
                  <a:pt x="167430" y="654111"/>
                </a:lnTo>
                <a:lnTo>
                  <a:pt x="176210" y="679624"/>
                </a:lnTo>
                <a:lnTo>
                  <a:pt x="203593" y="719708"/>
                </a:lnTo>
                <a:lnTo>
                  <a:pt x="241104" y="744283"/>
                </a:lnTo>
                <a:lnTo>
                  <a:pt x="285750" y="752475"/>
                </a:lnTo>
                <a:lnTo>
                  <a:pt x="310624" y="750002"/>
                </a:lnTo>
                <a:lnTo>
                  <a:pt x="354229" y="730293"/>
                </a:lnTo>
                <a:lnTo>
                  <a:pt x="388460" y="691769"/>
                </a:lnTo>
                <a:lnTo>
                  <a:pt x="406168" y="638810"/>
                </a:lnTo>
                <a:lnTo>
                  <a:pt x="408381" y="607187"/>
                </a:lnTo>
                <a:lnTo>
                  <a:pt x="406261" y="577280"/>
                </a:lnTo>
                <a:lnTo>
                  <a:pt x="389302" y="527230"/>
                </a:lnTo>
                <a:lnTo>
                  <a:pt x="356557" y="491015"/>
                </a:lnTo>
                <a:lnTo>
                  <a:pt x="315180" y="472588"/>
                </a:lnTo>
                <a:lnTo>
                  <a:pt x="291706" y="470281"/>
                </a:lnTo>
                <a:lnTo>
                  <a:pt x="274849" y="471064"/>
                </a:lnTo>
                <a:lnTo>
                  <a:pt x="256432" y="473408"/>
                </a:lnTo>
                <a:lnTo>
                  <a:pt x="236452" y="477299"/>
                </a:lnTo>
                <a:lnTo>
                  <a:pt x="214909" y="482726"/>
                </a:lnTo>
                <a:lnTo>
                  <a:pt x="233362" y="346456"/>
                </a:lnTo>
                <a:lnTo>
                  <a:pt x="293192" y="339963"/>
                </a:lnTo>
                <a:lnTo>
                  <a:pt x="336943" y="316992"/>
                </a:lnTo>
                <a:lnTo>
                  <a:pt x="363735" y="280606"/>
                </a:lnTo>
                <a:lnTo>
                  <a:pt x="372668" y="233933"/>
                </a:lnTo>
                <a:lnTo>
                  <a:pt x="371030" y="213030"/>
                </a:lnTo>
                <a:lnTo>
                  <a:pt x="346468" y="163702"/>
                </a:lnTo>
                <a:lnTo>
                  <a:pt x="297469" y="139057"/>
                </a:lnTo>
                <a:lnTo>
                  <a:pt x="276821" y="137413"/>
                </a:lnTo>
                <a:lnTo>
                  <a:pt x="256171" y="139291"/>
                </a:lnTo>
                <a:lnTo>
                  <a:pt x="219557" y="154237"/>
                </a:lnTo>
                <a:lnTo>
                  <a:pt x="189906" y="183832"/>
                </a:lnTo>
                <a:lnTo>
                  <a:pt x="171452" y="227266"/>
                </a:lnTo>
                <a:lnTo>
                  <a:pt x="166687" y="254126"/>
                </a:lnTo>
                <a:lnTo>
                  <a:pt x="12509" y="227964"/>
                </a:lnTo>
                <a:lnTo>
                  <a:pt x="21564" y="190341"/>
                </a:lnTo>
                <a:lnTo>
                  <a:pt x="45824" y="127095"/>
                </a:lnTo>
                <a:lnTo>
                  <a:pt x="78844" y="79039"/>
                </a:lnTo>
                <a:lnTo>
                  <a:pt x="124088" y="41840"/>
                </a:lnTo>
                <a:lnTo>
                  <a:pt x="181407" y="15216"/>
                </a:lnTo>
                <a:lnTo>
                  <a:pt x="246444" y="1690"/>
                </a:lnTo>
                <a:lnTo>
                  <a:pt x="281584" y="0"/>
                </a:lnTo>
                <a:close/>
              </a:path>
            </a:pathLst>
          </a:custGeom>
          <a:ln w="18288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3017" y="353059"/>
            <a:ext cx="32810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谨慎合理添加索引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994784"/>
            <a:ext cx="5669280" cy="577342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20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谨慎合理添加索引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514350">
              <a:lnSpc>
                <a:spcPct val="100000"/>
              </a:lnSpc>
              <a:spcBef>
                <a:spcPts val="1070"/>
              </a:spcBef>
              <a:buSzPct val="117000"/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改善查询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514350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减慢更新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514350">
              <a:lnSpc>
                <a:spcPct val="100000"/>
              </a:lnSpc>
              <a:spcBef>
                <a:spcPts val="575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索引</a:t>
            </a:r>
            <a:r>
              <a:rPr lang="zh-CN" sz="2400" dirty="0"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是赹多赹好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2295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能</a:t>
            </a:r>
            <a:r>
              <a:rPr lang="zh-CN" sz="3000" dirty="0"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加的索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引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尽量</a:t>
            </a:r>
            <a:r>
              <a:rPr lang="zh-CN" sz="3000" dirty="0">
                <a:latin typeface="微软雅黑" panose="020B0503020204020204" charset="-122"/>
                <a:cs typeface="微软雅黑" panose="020B0503020204020204" charset="-122"/>
              </a:rPr>
              <a:t>不加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585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综合评估数据密度和数据分布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58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最好</a:t>
            </a:r>
            <a:r>
              <a:rPr lang="zh-CN" sz="2400" spc="-5" dirty="0">
                <a:latin typeface="微软雅黑" panose="020B0503020204020204" charset="-122"/>
                <a:cs typeface="微软雅黑" panose="020B0503020204020204" charset="-122"/>
              </a:rPr>
              <a:t>不超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过字段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20%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har char=""/>
            </a:pPr>
            <a:endParaRPr sz="2600">
              <a:latin typeface="Times New Roman" panose="02020503050405090304"/>
              <a:cs typeface="Times New Roman" panose="02020503050405090304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结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合</a:t>
            </a:r>
            <a:r>
              <a:rPr sz="300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核</a:t>
            </a:r>
            <a:r>
              <a:rPr sz="3000" spc="-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心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SQL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优先考虑覆盖索引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3030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CN" sz="3000">
                <a:latin typeface="微软雅黑" panose="020B0503020204020204" charset="-122"/>
                <a:cs typeface="微软雅黑" panose="020B0503020204020204" charset="-122"/>
              </a:rPr>
              <a:t>举例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585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lang="zh-CN" sz="2400" dirty="0"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要给“性别”列创</a:t>
            </a:r>
            <a:r>
              <a:rPr sz="2400" spc="5" dirty="0">
                <a:latin typeface="微软雅黑" panose="020B0503020204020204" charset="-122"/>
                <a:cs typeface="微软雅黑" panose="020B0503020204020204" charset="-122"/>
              </a:rPr>
              <a:t>建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索引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9500" y="325120"/>
            <a:ext cx="497459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字符字段必须建前缀索引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12140" y="986155"/>
            <a:ext cx="7401560" cy="587057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80"/>
              </a:spcBef>
              <a:buChar char="•"/>
              <a:tabLst>
                <a:tab pos="356235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区分度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469265" lvl="1" indent="0">
              <a:lnSpc>
                <a:spcPct val="100000"/>
              </a:lnSpc>
              <a:spcBef>
                <a:spcPts val="680"/>
              </a:spcBef>
              <a:buFont typeface="Wingdings" panose="05000000000000000000"/>
              <a:buNone/>
              <a:tabLst>
                <a:tab pos="927100" algn="l"/>
                <a:tab pos="927735" algn="l"/>
              </a:tabLst>
            </a:pPr>
            <a:r>
              <a:rPr sz="2400">
                <a:latin typeface="微软雅黑" panose="020B0503020204020204" charset="-122"/>
                <a:cs typeface="微软雅黑" panose="020B0503020204020204" charset="-122"/>
              </a:rPr>
              <a:t>select 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469265" lvl="1" indent="0">
              <a:lnSpc>
                <a:spcPct val="100000"/>
              </a:lnSpc>
              <a:spcBef>
                <a:spcPts val="680"/>
              </a:spcBef>
              <a:buFont typeface="Wingdings" panose="05000000000000000000"/>
              <a:buNone/>
              <a:tabLst>
                <a:tab pos="927100" algn="l"/>
                <a:tab pos="927735" algn="l"/>
              </a:tabLst>
            </a:pPr>
            <a:r>
              <a:rPr sz="2400">
                <a:latin typeface="微软雅黑" panose="020B0503020204020204" charset="-122"/>
                <a:cs typeface="微软雅黑" panose="020B0503020204020204" charset="-122"/>
              </a:rPr>
              <a:t>count(distinct left(city,3))/count(*) </a:t>
            </a:r>
            <a:r>
              <a:rPr lang="en-US" sz="2400">
                <a:latin typeface="微软雅黑" panose="020B0503020204020204" charset="-122"/>
                <a:cs typeface="微软雅黑" panose="020B0503020204020204" charset="-122"/>
              </a:rPr>
              <a:t>c1,</a:t>
            </a:r>
            <a:endParaRPr lang="en-US"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469265" lvl="1" indent="0">
              <a:lnSpc>
                <a:spcPct val="100000"/>
              </a:lnSpc>
              <a:spcBef>
                <a:spcPts val="680"/>
              </a:spcBef>
              <a:buFont typeface="Wingdings" panose="05000000000000000000"/>
              <a:buNone/>
              <a:tabLst>
                <a:tab pos="927100" algn="l"/>
                <a:tab pos="927735" algn="l"/>
              </a:tabLst>
            </a:pPr>
            <a:r>
              <a:rPr sz="2400">
                <a:latin typeface="微软雅黑" panose="020B0503020204020204" charset="-122"/>
                <a:cs typeface="微软雅黑" panose="020B0503020204020204" charset="-122"/>
                <a:sym typeface="+mn-ea"/>
              </a:rPr>
              <a:t>count(distinct left(city,</a:t>
            </a:r>
            <a:r>
              <a:rPr lang="en-US" sz="2400">
                <a:latin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sz="2400">
                <a:latin typeface="微软雅黑" panose="020B0503020204020204" charset="-122"/>
                <a:cs typeface="微软雅黑" panose="020B0503020204020204" charset="-122"/>
                <a:sym typeface="+mn-ea"/>
              </a:rPr>
              <a:t>))/count(*) </a:t>
            </a:r>
            <a:r>
              <a:rPr lang="en-US" sz="2400">
                <a:latin typeface="微软雅黑" panose="020B0503020204020204" charset="-122"/>
                <a:cs typeface="微软雅黑" panose="020B0503020204020204" charset="-122"/>
                <a:sym typeface="+mn-ea"/>
              </a:rPr>
              <a:t>c2,</a:t>
            </a:r>
            <a:endParaRPr lang="en-US"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469265" lvl="1" indent="0">
              <a:lnSpc>
                <a:spcPct val="100000"/>
              </a:lnSpc>
              <a:spcBef>
                <a:spcPts val="680"/>
              </a:spcBef>
              <a:buFont typeface="Wingdings" panose="05000000000000000000"/>
              <a:buNone/>
              <a:tabLst>
                <a:tab pos="927100" algn="l"/>
                <a:tab pos="927735" algn="l"/>
              </a:tabLst>
            </a:pPr>
            <a:r>
              <a:rPr lang="en-US" sz="2400">
                <a:latin typeface="微软雅黑" panose="020B0503020204020204" charset="-122"/>
                <a:cs typeface="微软雅黑" panose="020B0503020204020204" charset="-122"/>
              </a:rPr>
              <a:t>count(distinct city)/count(*) </a:t>
            </a:r>
            <a:endParaRPr lang="en-US"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469265" lvl="1" indent="0">
              <a:lnSpc>
                <a:spcPct val="100000"/>
              </a:lnSpc>
              <a:spcBef>
                <a:spcPts val="680"/>
              </a:spcBef>
              <a:buFont typeface="Wingdings" panose="05000000000000000000"/>
              <a:buNone/>
              <a:tabLst>
                <a:tab pos="927100" algn="l"/>
                <a:tab pos="927735" algn="l"/>
              </a:tabLst>
            </a:pPr>
            <a:r>
              <a:rPr lang="en-US" sz="2400">
                <a:latin typeface="微软雅黑" panose="020B0503020204020204" charset="-122"/>
                <a:cs typeface="微软雅黑" panose="020B0503020204020204" charset="-122"/>
              </a:rPr>
              <a:t>from tab1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3065"/>
              </a:spcBef>
              <a:buChar char="•"/>
              <a:tabLst>
                <a:tab pos="356235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字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符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字段必须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建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前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缀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索引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469900">
              <a:lnSpc>
                <a:spcPct val="100000"/>
              </a:lnSpc>
              <a:spcBef>
                <a:spcPts val="520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`pinyin`</a:t>
            </a:r>
            <a:r>
              <a:rPr sz="24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varchar(100)</a:t>
            </a:r>
            <a:r>
              <a:rPr sz="24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40" dirty="0">
                <a:latin typeface="微软雅黑" panose="020B0503020204020204" charset="-122"/>
                <a:cs typeface="微软雅黑" panose="020B0503020204020204" charset="-122"/>
              </a:rPr>
              <a:t>DEFAULT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NULL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COMMENT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'</a:t>
            </a:r>
            <a:r>
              <a:rPr sz="2400" spc="5" dirty="0">
                <a:latin typeface="微软雅黑" panose="020B0503020204020204" charset="-122"/>
                <a:cs typeface="微软雅黑" panose="020B0503020204020204" charset="-122"/>
              </a:rPr>
              <a:t>小区拼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音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',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544830">
              <a:lnSpc>
                <a:spcPct val="100000"/>
              </a:lnSpc>
              <a:spcBef>
                <a:spcPts val="48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KEY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`idx_pinyin` (`</a:t>
            </a:r>
            <a:r>
              <a:rPr sz="24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pinyin`(8</a:t>
            </a:r>
            <a:r>
              <a:rPr sz="2400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)),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)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ENGINE=InnoDB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</a:pPr>
            <a:r>
              <a:rPr sz="2000">
                <a:latin typeface="微软雅黑" panose="020B0503020204020204" charset="-122"/>
                <a:cs typeface="微软雅黑" panose="020B0503020204020204" charset="-122"/>
              </a:rPr>
              <a:t>但是前缀索引还是有一点不足的地方，就是在查询语句中order by 和group by不能使用到前缀索引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43600" y="5257800"/>
            <a:ext cx="3200400" cy="304800"/>
          </a:xfrm>
          <a:custGeom>
            <a:avLst/>
            <a:gdLst/>
            <a:ahLst/>
            <a:cxnLst/>
            <a:rect l="l" t="t" r="r" b="b"/>
            <a:pathLst>
              <a:path w="3200400" h="304800">
                <a:moveTo>
                  <a:pt x="0" y="304802"/>
                </a:moveTo>
                <a:lnTo>
                  <a:pt x="3200400" y="304802"/>
                </a:lnTo>
                <a:lnTo>
                  <a:pt x="3200400" y="0"/>
                </a:lnTo>
                <a:lnTo>
                  <a:pt x="0" y="0"/>
                </a:lnTo>
                <a:lnTo>
                  <a:pt x="0" y="3048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943600" y="6818328"/>
            <a:ext cx="3200400" cy="40005"/>
          </a:xfrm>
          <a:custGeom>
            <a:avLst/>
            <a:gdLst/>
            <a:ahLst/>
            <a:cxnLst/>
            <a:rect l="l" t="t" r="r" b="b"/>
            <a:pathLst>
              <a:path w="3200400" h="40004">
                <a:moveTo>
                  <a:pt x="0" y="39672"/>
                </a:moveTo>
                <a:lnTo>
                  <a:pt x="3200400" y="39672"/>
                </a:lnTo>
                <a:lnTo>
                  <a:pt x="3200400" y="0"/>
                </a:lnTo>
                <a:lnTo>
                  <a:pt x="0" y="0"/>
                </a:lnTo>
                <a:lnTo>
                  <a:pt x="0" y="39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30754" y="401574"/>
            <a:ext cx="3283585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dirty="0"/>
              <a:t>不</a:t>
            </a:r>
            <a:r>
              <a:rPr dirty="0"/>
              <a:t>在索引列做运算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12140" y="1147184"/>
            <a:ext cx="6470015" cy="248602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20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CN" sz="3000" dirty="0"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在索引列进行数学运算或凼数运算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无法使用索引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导致全表扫描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331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CN" sz="3000">
                <a:latin typeface="微软雅黑" panose="020B0503020204020204" charset="-122"/>
                <a:cs typeface="微软雅黑" panose="020B0503020204020204" charset="-122"/>
              </a:rPr>
              <a:t>举例</a:t>
            </a:r>
            <a:endParaRPr lang="zh-CN" sz="3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792" y="5533135"/>
            <a:ext cx="8777605" cy="95821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315"/>
              </a:spcBef>
              <a:tabLst>
                <a:tab pos="3001010" algn="l"/>
              </a:tabLst>
            </a:pPr>
            <a:r>
              <a:rPr sz="1800" strike="sngStrike" spc="-5" dirty="0">
                <a:latin typeface="微软雅黑" panose="020B0503020204020204" charset="-122"/>
                <a:cs typeface="微软雅黑" panose="020B0503020204020204" charset="-122"/>
              </a:rPr>
              <a:t>BAD:select </a:t>
            </a:r>
            <a:r>
              <a:rPr sz="1800" strike="sngStrike" dirty="0">
                <a:latin typeface="微软雅黑" panose="020B0503020204020204" charset="-122"/>
                <a:cs typeface="微软雅黑" panose="020B0503020204020204" charset="-122"/>
              </a:rPr>
              <a:t>* </a:t>
            </a:r>
            <a:r>
              <a:rPr sz="1800" strike="sngStrike" spc="-10" dirty="0">
                <a:latin typeface="微软雅黑" panose="020B0503020204020204" charset="-122"/>
                <a:cs typeface="微软雅黑" panose="020B0503020204020204" charset="-122"/>
              </a:rPr>
              <a:t>from </a:t>
            </a:r>
            <a:r>
              <a:rPr sz="1800" strike="sngStrike" dirty="0">
                <a:latin typeface="微软雅黑" panose="020B0503020204020204" charset="-122"/>
                <a:cs typeface="微软雅黑" panose="020B0503020204020204" charset="-122"/>
              </a:rPr>
              <a:t>table </a:t>
            </a:r>
            <a:r>
              <a:rPr sz="1800" strike="sngStrike" spc="-5" dirty="0">
                <a:latin typeface="微软雅黑" panose="020B0503020204020204" charset="-122"/>
                <a:cs typeface="微软雅黑" panose="020B0503020204020204" charset="-122"/>
              </a:rPr>
              <a:t>WHERE </a:t>
            </a:r>
            <a:r>
              <a:rPr sz="1800" strike="sngStrike" spc="-10" dirty="0">
                <a:latin typeface="微软雅黑" panose="020B0503020204020204" charset="-122"/>
                <a:cs typeface="微软雅黑" panose="020B0503020204020204" charset="-122"/>
              </a:rPr>
              <a:t>to_days(current_date) </a:t>
            </a:r>
            <a:r>
              <a:rPr sz="1800" strike="sngStrike" dirty="0">
                <a:latin typeface="微软雅黑" panose="020B0503020204020204" charset="-122"/>
                <a:cs typeface="微软雅黑" panose="020B0503020204020204" charset="-122"/>
              </a:rPr>
              <a:t>– </a:t>
            </a:r>
            <a:r>
              <a:rPr sz="1800" strike="sngStrike" spc="-5" dirty="0">
                <a:latin typeface="微软雅黑" panose="020B0503020204020204" charset="-122"/>
                <a:cs typeface="微软雅黑" panose="020B0503020204020204" charset="-122"/>
              </a:rPr>
              <a:t>to_days(date_col) </a:t>
            </a:r>
            <a:r>
              <a:rPr sz="1800" strike="sngStrike" dirty="0">
                <a:latin typeface="微软雅黑" panose="020B0503020204020204" charset="-122"/>
                <a:cs typeface="微软雅黑" panose="020B0503020204020204" charset="-122"/>
              </a:rPr>
              <a:t>&lt;= </a:t>
            </a:r>
            <a:r>
              <a:rPr sz="1800" strike="sngStrike" spc="-5" dirty="0">
                <a:latin typeface="微软雅黑" panose="020B0503020204020204" charset="-122"/>
                <a:cs typeface="微软雅黑" panose="020B0503020204020204" charset="-122"/>
              </a:rPr>
              <a:t>10 </a:t>
            </a:r>
            <a:r>
              <a:rPr sz="1800" strike="noStrike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trike="noStrike" dirty="0">
                <a:latin typeface="微软雅黑" panose="020B0503020204020204" charset="-122"/>
                <a:cs typeface="微软雅黑" panose="020B0503020204020204" charset="-122"/>
              </a:rPr>
              <a:t>GOOD: select *</a:t>
            </a:r>
            <a:r>
              <a:rPr sz="1800" strike="noStrike" spc="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trike="noStrike" spc="-10" dirty="0">
                <a:latin typeface="微软雅黑" panose="020B0503020204020204" charset="-122"/>
                <a:cs typeface="微软雅黑" panose="020B0503020204020204" charset="-122"/>
              </a:rPr>
              <a:t>from</a:t>
            </a:r>
            <a:r>
              <a:rPr sz="1800" strike="noStrike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trike="noStrike" dirty="0">
                <a:latin typeface="微软雅黑" panose="020B0503020204020204" charset="-122"/>
                <a:cs typeface="微软雅黑" panose="020B0503020204020204" charset="-122"/>
              </a:rPr>
              <a:t>table	WHERE </a:t>
            </a:r>
            <a:r>
              <a:rPr sz="1800" strike="noStrike" spc="-5" dirty="0">
                <a:latin typeface="微软雅黑" panose="020B0503020204020204" charset="-122"/>
                <a:cs typeface="微软雅黑" panose="020B0503020204020204" charset="-122"/>
              </a:rPr>
              <a:t>date_col </a:t>
            </a:r>
            <a:r>
              <a:rPr sz="1800" strike="noStrike" dirty="0">
                <a:latin typeface="微软雅黑" panose="020B0503020204020204" charset="-122"/>
                <a:cs typeface="微软雅黑" panose="020B0503020204020204" charset="-122"/>
              </a:rPr>
              <a:t>&gt;= </a:t>
            </a:r>
            <a:r>
              <a:rPr sz="1800" strike="noStrike" spc="-15" dirty="0">
                <a:latin typeface="微软雅黑" panose="020B0503020204020204" charset="-122"/>
                <a:cs typeface="微软雅黑" panose="020B0503020204020204" charset="-122"/>
              </a:rPr>
              <a:t>DATE_SUB('2011-10-  </a:t>
            </a:r>
            <a:r>
              <a:rPr sz="1800" strike="noStrike" spc="-10" dirty="0">
                <a:latin typeface="微软雅黑" panose="020B0503020204020204" charset="-122"/>
                <a:cs typeface="微软雅黑" panose="020B0503020204020204" charset="-122"/>
              </a:rPr>
              <a:t>22',INTERVAL </a:t>
            </a:r>
            <a:r>
              <a:rPr sz="1800" strike="noStrike" dirty="0">
                <a:latin typeface="微软雅黑" panose="020B0503020204020204" charset="-122"/>
                <a:cs typeface="微软雅黑" panose="020B0503020204020204" charset="-122"/>
              </a:rPr>
              <a:t>10</a:t>
            </a:r>
            <a:r>
              <a:rPr sz="1800" strike="noStrike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trike="noStrike" spc="-35" dirty="0">
                <a:latin typeface="微软雅黑" panose="020B0503020204020204" charset="-122"/>
                <a:cs typeface="微软雅黑" panose="020B0503020204020204" charset="-122"/>
              </a:rPr>
              <a:t>DAY);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3601" y="3714115"/>
            <a:ext cx="9108440" cy="18192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43600" y="6813548"/>
            <a:ext cx="3200400" cy="44450"/>
          </a:xfrm>
          <a:custGeom>
            <a:avLst/>
            <a:gdLst/>
            <a:ahLst/>
            <a:cxnLst/>
            <a:rect l="l" t="t" r="r" b="b"/>
            <a:pathLst>
              <a:path w="3200400" h="44450">
                <a:moveTo>
                  <a:pt x="0" y="44451"/>
                </a:moveTo>
                <a:lnTo>
                  <a:pt x="3200400" y="44451"/>
                </a:lnTo>
                <a:lnTo>
                  <a:pt x="3200400" y="0"/>
                </a:lnTo>
                <a:lnTo>
                  <a:pt x="0" y="0"/>
                </a:lnTo>
                <a:lnTo>
                  <a:pt x="0" y="44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305300" y="1155700"/>
            <a:ext cx="4434967" cy="385038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61260" y="373634"/>
            <a:ext cx="59074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自增列或全局ID做INNODB主键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383540" y="1293621"/>
            <a:ext cx="8582660" cy="546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105"/>
              </a:spcBef>
              <a:buSzPct val="108000"/>
              <a:buChar char="•"/>
              <a:tabLst>
                <a:tab pos="273685" algn="l"/>
              </a:tabLst>
            </a:pP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对主键建立聚簇索引</a:t>
            </a:r>
            <a:endParaRPr sz="2600">
              <a:latin typeface="微软雅黑" panose="020B0503020204020204" charset="-122"/>
              <a:cs typeface="微软雅黑" panose="020B0503020204020204" charset="-122"/>
            </a:endParaRPr>
          </a:p>
          <a:p>
            <a:pPr marL="256540" indent="-243840">
              <a:lnSpc>
                <a:spcPct val="100000"/>
              </a:lnSpc>
              <a:spcBef>
                <a:spcPts val="1955"/>
              </a:spcBef>
              <a:buChar char="•"/>
              <a:tabLst>
                <a:tab pos="256540" algn="l"/>
              </a:tabLst>
            </a:pP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二级索引存储主键值</a:t>
            </a:r>
            <a:endParaRPr sz="2600">
              <a:latin typeface="微软雅黑" panose="020B0503020204020204" charset="-122"/>
              <a:cs typeface="微软雅黑" panose="020B0503020204020204" charset="-122"/>
            </a:endParaRPr>
          </a:p>
          <a:p>
            <a:pPr marL="256540" indent="-243840">
              <a:lnSpc>
                <a:spcPct val="100000"/>
              </a:lnSpc>
              <a:spcBef>
                <a:spcPts val="1875"/>
              </a:spcBef>
              <a:buChar char="•"/>
              <a:tabLst>
                <a:tab pos="256540" algn="l"/>
              </a:tabLst>
            </a:pP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主键</a:t>
            </a:r>
            <a:r>
              <a:rPr lang="zh-CN" sz="2600" dirty="0"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应更新修改</a:t>
            </a:r>
            <a:endParaRPr sz="2600">
              <a:latin typeface="微软雅黑" panose="020B0503020204020204" charset="-122"/>
              <a:cs typeface="微软雅黑" panose="020B0503020204020204" charset="-122"/>
            </a:endParaRPr>
          </a:p>
          <a:p>
            <a:pPr marL="256540" indent="-243840">
              <a:lnSpc>
                <a:spcPct val="100000"/>
              </a:lnSpc>
              <a:spcBef>
                <a:spcPts val="1870"/>
              </a:spcBef>
              <a:buChar char="•"/>
              <a:tabLst>
                <a:tab pos="256540" algn="l"/>
              </a:tabLst>
            </a:pPr>
            <a:r>
              <a:rPr sz="2600" spc="5" dirty="0">
                <a:latin typeface="微软雅黑" panose="020B0503020204020204" charset="-122"/>
                <a:cs typeface="微软雅黑" panose="020B0503020204020204" charset="-122"/>
              </a:rPr>
              <a:t>按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自增顺序</a:t>
            </a:r>
            <a:r>
              <a:rPr lang="zh-CN" sz="2600" dirty="0">
                <a:latin typeface="微软雅黑" panose="020B0503020204020204" charset="-122"/>
                <a:cs typeface="微软雅黑" panose="020B0503020204020204" charset="-122"/>
              </a:rPr>
              <a:t>插</a:t>
            </a:r>
            <a:r>
              <a:rPr sz="2600" spc="5" dirty="0">
                <a:latin typeface="微软雅黑" panose="020B0503020204020204" charset="-122"/>
                <a:cs typeface="微软雅黑" panose="020B0503020204020204" charset="-122"/>
              </a:rPr>
              <a:t>入值</a:t>
            </a:r>
            <a:endParaRPr sz="2600">
              <a:latin typeface="微软雅黑" panose="020B0503020204020204" charset="-122"/>
              <a:cs typeface="微软雅黑" panose="020B0503020204020204" charset="-122"/>
            </a:endParaRPr>
          </a:p>
          <a:p>
            <a:pPr marL="256540" indent="-243840">
              <a:lnSpc>
                <a:spcPct val="100000"/>
              </a:lnSpc>
              <a:spcBef>
                <a:spcPts val="1875"/>
              </a:spcBef>
              <a:buChar char="•"/>
              <a:tabLst>
                <a:tab pos="256540" algn="l"/>
              </a:tabLst>
            </a:pP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忌用字符</a:t>
            </a:r>
            <a:r>
              <a:rPr sz="2600" spc="-5" dirty="0">
                <a:latin typeface="微软雅黑" panose="020B0503020204020204" charset="-122"/>
                <a:cs typeface="微软雅黑" panose="020B0503020204020204" charset="-122"/>
              </a:rPr>
              <a:t>串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做主键</a:t>
            </a:r>
            <a:endParaRPr sz="2600">
              <a:latin typeface="微软雅黑" panose="020B0503020204020204" charset="-122"/>
              <a:cs typeface="微软雅黑" panose="020B0503020204020204" charset="-122"/>
            </a:endParaRPr>
          </a:p>
          <a:p>
            <a:pPr marL="256540" indent="-243840">
              <a:lnSpc>
                <a:spcPct val="100000"/>
              </a:lnSpc>
              <a:spcBef>
                <a:spcPts val="1875"/>
              </a:spcBef>
              <a:buChar char="•"/>
              <a:tabLst>
                <a:tab pos="256540" algn="l"/>
              </a:tabLst>
            </a:pP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聚簇索引分裂</a:t>
            </a:r>
            <a:endParaRPr sz="2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40000"/>
              </a:lnSpc>
              <a:spcBef>
                <a:spcPts val="620"/>
              </a:spcBef>
              <a:buChar char="•"/>
              <a:tabLst>
                <a:tab pos="256540" algn="l"/>
              </a:tabLst>
            </a:pPr>
            <a:r>
              <a:rPr sz="260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推荐用独立</a:t>
            </a:r>
            <a:r>
              <a:rPr lang="zh-CN" sz="260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于</a:t>
            </a:r>
            <a:r>
              <a:rPr sz="260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业务</a:t>
            </a:r>
            <a:r>
              <a:rPr sz="2600" spc="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600" spc="-2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AUTO_INCREMENT</a:t>
            </a:r>
            <a:r>
              <a:rPr sz="2600" spc="-1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列</a:t>
            </a:r>
            <a:r>
              <a:rPr sz="260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或全</a:t>
            </a:r>
            <a:r>
              <a:rPr sz="2600" spc="-1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局</a:t>
            </a:r>
            <a:r>
              <a:rPr sz="2600" spc="-1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ID</a:t>
            </a:r>
            <a:r>
              <a:rPr sz="260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生成 器做代理主键</a:t>
            </a:r>
            <a:endParaRPr sz="2600">
              <a:latin typeface="微软雅黑" panose="020B0503020204020204" charset="-122"/>
              <a:cs typeface="微软雅黑" panose="020B0503020204020204" charset="-122"/>
            </a:endParaRPr>
          </a:p>
          <a:p>
            <a:pPr marL="256540" indent="-243840">
              <a:lnSpc>
                <a:spcPct val="100000"/>
              </a:lnSpc>
              <a:spcBef>
                <a:spcPts val="1870"/>
              </a:spcBef>
              <a:buChar char="•"/>
              <a:tabLst>
                <a:tab pos="256540" algn="l"/>
              </a:tabLst>
            </a:pP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若</a:t>
            </a:r>
            <a:r>
              <a:rPr lang="zh-CN" sz="2600" dirty="0"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指定主键</a:t>
            </a:r>
            <a:r>
              <a:rPr sz="2600" spc="-5" dirty="0">
                <a:latin typeface="微软雅黑" panose="020B0503020204020204" charset="-122"/>
                <a:cs typeface="微软雅黑" panose="020B0503020204020204" charset="-122"/>
              </a:rPr>
              <a:t>，InnoDB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会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唯一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且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非空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值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索</a:t>
            </a:r>
            <a:r>
              <a:rPr sz="2600" spc="5" dirty="0">
                <a:latin typeface="微软雅黑" panose="020B0503020204020204" charset="-122"/>
                <a:cs typeface="微软雅黑" panose="020B0503020204020204" charset="-122"/>
              </a:rPr>
              <a:t>引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代替</a:t>
            </a:r>
            <a:endParaRPr sz="26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2575" y="325374"/>
            <a:ext cx="246761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尽量</a:t>
            </a:r>
            <a:r>
              <a:rPr lang="zh-CN" dirty="0"/>
              <a:t>不</a:t>
            </a:r>
            <a:r>
              <a:rPr dirty="0"/>
              <a:t>用外键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12140" y="1310385"/>
            <a:ext cx="5878195" cy="5209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线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上</a:t>
            </a:r>
            <a:r>
              <a:rPr sz="3000" spc="-50" dirty="0">
                <a:latin typeface="微软雅黑" panose="020B0503020204020204" charset="-122"/>
                <a:cs typeface="微软雅黑" panose="020B0503020204020204" charset="-122"/>
              </a:rPr>
              <a:t>OLTP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系统（线下系统另论）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240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外键可节省开发量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235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有额外开销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2355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逐行操作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2355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可‘到达’其它表，意味着锁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235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高</a:t>
            </a:r>
            <a:r>
              <a:rPr lang="zh-CN" sz="2800" spc="-5" dirty="0">
                <a:latin typeface="微软雅黑" panose="020B0503020204020204" charset="-122"/>
                <a:cs typeface="微软雅黑" panose="020B0503020204020204" charset="-122"/>
              </a:rPr>
              <a:t>并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发时容易死锁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Wingdings" panose="05000000000000000000"/>
              <a:buChar char=""/>
            </a:pPr>
            <a:endParaRPr sz="3900">
              <a:latin typeface="Times New Roman" panose="02020503050405090304"/>
              <a:cs typeface="Times New Roman" panose="02020503050405090304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由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程序保证约束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2575" y="353059"/>
            <a:ext cx="28740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索引类军规小结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12140" y="1392758"/>
            <a:ext cx="5769610" cy="3909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谨慎合理添</a:t>
            </a:r>
            <a:r>
              <a:rPr sz="3000" spc="-15" dirty="0">
                <a:latin typeface="微软雅黑" panose="020B0503020204020204" charset="-122"/>
                <a:cs typeface="微软雅黑" panose="020B0503020204020204" charset="-122"/>
              </a:rPr>
              <a:t>加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索引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3315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字符字段必须建前缀索引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302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CN" sz="3000" dirty="0"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在索引列</a:t>
            </a:r>
            <a:r>
              <a:rPr sz="3000" spc="-10" dirty="0">
                <a:latin typeface="微软雅黑" panose="020B0503020204020204" charset="-122"/>
                <a:cs typeface="微软雅黑" panose="020B0503020204020204" charset="-122"/>
              </a:rPr>
              <a:t>做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运算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3025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自增列或全</a:t>
            </a:r>
            <a:r>
              <a:rPr sz="3000" spc="-15" dirty="0">
                <a:latin typeface="微软雅黑" panose="020B0503020204020204" charset="-122"/>
                <a:cs typeface="微软雅黑" panose="020B0503020204020204" charset="-122"/>
              </a:rPr>
              <a:t>局</a:t>
            </a:r>
            <a:r>
              <a:rPr sz="3000" spc="-10" dirty="0">
                <a:latin typeface="微软雅黑" panose="020B0503020204020204" charset="-122"/>
                <a:cs typeface="微软雅黑" panose="020B0503020204020204" charset="-122"/>
              </a:rPr>
              <a:t>ID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做INNODB主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键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3025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尽量</a:t>
            </a:r>
            <a:r>
              <a:rPr lang="zh-CN" sz="3000" dirty="0"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3000" spc="-10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外键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143438"/>
            <a:ext cx="9144000" cy="1214755"/>
          </a:xfrm>
          <a:custGeom>
            <a:avLst/>
            <a:gdLst/>
            <a:ahLst/>
            <a:cxnLst/>
            <a:rect l="l" t="t" r="r" b="b"/>
            <a:pathLst>
              <a:path w="9144000" h="1214754">
                <a:moveTo>
                  <a:pt x="0" y="1214437"/>
                </a:moveTo>
                <a:lnTo>
                  <a:pt x="9144000" y="1214437"/>
                </a:lnTo>
                <a:lnTo>
                  <a:pt x="9144000" y="0"/>
                </a:lnTo>
                <a:lnTo>
                  <a:pt x="0" y="0"/>
                </a:lnTo>
                <a:lnTo>
                  <a:pt x="0" y="12144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93747" y="4591050"/>
            <a:ext cx="20478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S</a:t>
            </a:r>
            <a:r>
              <a:rPr spc="5" dirty="0">
                <a:solidFill>
                  <a:srgbClr val="FFFFFF"/>
                </a:solidFill>
              </a:rPr>
              <a:t>Q</a:t>
            </a:r>
            <a:r>
              <a:rPr dirty="0">
                <a:solidFill>
                  <a:srgbClr val="FFFFFF"/>
                </a:solidFill>
              </a:rPr>
              <a:t>L类军规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628644"/>
            <a:ext cx="2043683" cy="262432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6636" y="3628644"/>
            <a:ext cx="1877568" cy="2624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14095" y="4357623"/>
            <a:ext cx="628015" cy="876300"/>
          </a:xfrm>
          <a:custGeom>
            <a:avLst/>
            <a:gdLst/>
            <a:ahLst/>
            <a:cxnLst/>
            <a:rect l="l" t="t" r="r" b="b"/>
            <a:pathLst>
              <a:path w="628015" h="876300">
                <a:moveTo>
                  <a:pt x="519112" y="700658"/>
                </a:moveTo>
                <a:lnTo>
                  <a:pt x="357187" y="700658"/>
                </a:lnTo>
                <a:lnTo>
                  <a:pt x="357187" y="876300"/>
                </a:lnTo>
                <a:lnTo>
                  <a:pt x="519112" y="876300"/>
                </a:lnTo>
                <a:lnTo>
                  <a:pt x="519112" y="700658"/>
                </a:lnTo>
                <a:close/>
              </a:path>
              <a:path w="628015" h="876300">
                <a:moveTo>
                  <a:pt x="519112" y="0"/>
                </a:moveTo>
                <a:lnTo>
                  <a:pt x="378625" y="0"/>
                </a:lnTo>
                <a:lnTo>
                  <a:pt x="0" y="554227"/>
                </a:lnTo>
                <a:lnTo>
                  <a:pt x="0" y="700658"/>
                </a:lnTo>
                <a:lnTo>
                  <a:pt x="627456" y="700658"/>
                </a:lnTo>
                <a:lnTo>
                  <a:pt x="627456" y="553593"/>
                </a:lnTo>
                <a:lnTo>
                  <a:pt x="156565" y="553593"/>
                </a:lnTo>
                <a:lnTo>
                  <a:pt x="357187" y="255396"/>
                </a:lnTo>
                <a:lnTo>
                  <a:pt x="519112" y="255396"/>
                </a:lnTo>
                <a:lnTo>
                  <a:pt x="519112" y="0"/>
                </a:lnTo>
                <a:close/>
              </a:path>
              <a:path w="628015" h="876300">
                <a:moveTo>
                  <a:pt x="519112" y="255396"/>
                </a:moveTo>
                <a:lnTo>
                  <a:pt x="357187" y="255396"/>
                </a:lnTo>
                <a:lnTo>
                  <a:pt x="357187" y="553593"/>
                </a:lnTo>
                <a:lnTo>
                  <a:pt x="519112" y="553593"/>
                </a:lnTo>
                <a:lnTo>
                  <a:pt x="519112" y="2553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0661" y="4613021"/>
            <a:ext cx="200660" cy="298450"/>
          </a:xfrm>
          <a:custGeom>
            <a:avLst/>
            <a:gdLst/>
            <a:ahLst/>
            <a:cxnLst/>
            <a:rect l="l" t="t" r="r" b="b"/>
            <a:pathLst>
              <a:path w="200659" h="298450">
                <a:moveTo>
                  <a:pt x="200621" y="0"/>
                </a:moveTo>
                <a:lnTo>
                  <a:pt x="0" y="298195"/>
                </a:lnTo>
                <a:lnTo>
                  <a:pt x="200621" y="298195"/>
                </a:lnTo>
                <a:lnTo>
                  <a:pt x="200621" y="0"/>
                </a:lnTo>
                <a:close/>
              </a:path>
            </a:pathLst>
          </a:custGeom>
          <a:ln w="18288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4095" y="4357623"/>
            <a:ext cx="628015" cy="876300"/>
          </a:xfrm>
          <a:custGeom>
            <a:avLst/>
            <a:gdLst/>
            <a:ahLst/>
            <a:cxnLst/>
            <a:rect l="l" t="t" r="r" b="b"/>
            <a:pathLst>
              <a:path w="628015" h="876300">
                <a:moveTo>
                  <a:pt x="378625" y="0"/>
                </a:moveTo>
                <a:lnTo>
                  <a:pt x="519112" y="0"/>
                </a:lnTo>
                <a:lnTo>
                  <a:pt x="519112" y="553593"/>
                </a:lnTo>
                <a:lnTo>
                  <a:pt x="627456" y="553593"/>
                </a:lnTo>
                <a:lnTo>
                  <a:pt x="627456" y="700658"/>
                </a:lnTo>
                <a:lnTo>
                  <a:pt x="519112" y="700658"/>
                </a:lnTo>
                <a:lnTo>
                  <a:pt x="519112" y="876300"/>
                </a:lnTo>
                <a:lnTo>
                  <a:pt x="357187" y="876300"/>
                </a:lnTo>
                <a:lnTo>
                  <a:pt x="357187" y="700658"/>
                </a:lnTo>
                <a:lnTo>
                  <a:pt x="0" y="700658"/>
                </a:lnTo>
                <a:lnTo>
                  <a:pt x="0" y="554227"/>
                </a:lnTo>
                <a:lnTo>
                  <a:pt x="378625" y="0"/>
                </a:lnTo>
                <a:close/>
              </a:path>
            </a:pathLst>
          </a:custGeom>
          <a:ln w="18288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2575" y="401574"/>
            <a:ext cx="36760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SQL语句尽可能简单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2135" y="1481194"/>
            <a:ext cx="7999095" cy="478218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2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大SQL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spc="-20" dirty="0">
                <a:latin typeface="微软雅黑" panose="020B0503020204020204" charset="-122"/>
                <a:cs typeface="微软雅黑" panose="020B0503020204020204" charset="-122"/>
              </a:rPr>
              <a:t>VS</a:t>
            </a:r>
            <a:r>
              <a:rPr sz="2400" b="1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多个简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单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SQL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传统设计思想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BUT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2400" spc="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0" dirty="0">
                <a:latin typeface="微软雅黑" panose="020B0503020204020204" charset="-122"/>
                <a:cs typeface="微软雅黑" panose="020B0503020204020204" charset="-122"/>
              </a:rPr>
              <a:t>NOT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一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条SQL</a:t>
            </a:r>
            <a:r>
              <a:rPr lang="zh-CN" sz="2400" spc="-10" dirty="0">
                <a:latin typeface="微软雅黑" panose="020B0503020204020204" charset="-122"/>
                <a:cs typeface="微软雅黑" panose="020B0503020204020204" charset="-122"/>
              </a:rPr>
              <a:t>只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能在一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个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CPU运算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5000+</a:t>
            </a:r>
            <a:r>
              <a:rPr sz="24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QPS的高幵发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中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，1秒大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SQL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意味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着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？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4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可能一条</a:t>
            </a:r>
            <a:r>
              <a:rPr sz="2400" b="1" spc="-1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大</a:t>
            </a:r>
            <a:r>
              <a:rPr sz="2400" b="1" spc="-1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SQL</a:t>
            </a:r>
            <a:r>
              <a:rPr sz="24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就把整</a:t>
            </a:r>
            <a:r>
              <a:rPr sz="24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个</a:t>
            </a:r>
            <a:r>
              <a:rPr sz="24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数据</a:t>
            </a:r>
            <a:r>
              <a:rPr sz="2400" b="1" spc="1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库</a:t>
            </a:r>
            <a:r>
              <a:rPr sz="24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堵死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231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拒绝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大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SQL，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拆解成多条简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单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SQL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简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单SQL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缓存命中率更高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减少锁表时间，特别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是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MyISAM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用上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多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CPU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9014" y="401574"/>
            <a:ext cx="35985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保持事务</a:t>
            </a:r>
            <a:r>
              <a:rPr spc="-5" dirty="0"/>
              <a:t>(</a:t>
            </a:r>
            <a:r>
              <a:rPr dirty="0"/>
              <a:t>连接</a:t>
            </a:r>
            <a:r>
              <a:rPr spc="-5" dirty="0"/>
              <a:t>)</a:t>
            </a:r>
            <a:r>
              <a:rPr dirty="0"/>
              <a:t>短小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001454"/>
            <a:ext cx="8209280" cy="5708015"/>
          </a:xfrm>
          <a:prstGeom prst="rect">
            <a:avLst/>
          </a:prstGeom>
        </p:spPr>
        <p:txBody>
          <a:bodyPr vert="horz" wrap="square" lIns="0" tIns="25146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980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保</a:t>
            </a:r>
            <a:r>
              <a:rPr sz="3000" spc="-10" dirty="0">
                <a:latin typeface="微软雅黑" panose="020B0503020204020204" charset="-122"/>
                <a:cs typeface="微软雅黑" panose="020B0503020204020204" charset="-122"/>
              </a:rPr>
              <a:t>持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事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务/DB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连接短小精悍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164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60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事务/连接使用原则：</a:t>
            </a:r>
            <a:r>
              <a:rPr sz="2600" spc="-1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即</a:t>
            </a:r>
            <a:r>
              <a:rPr sz="260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开即</a:t>
            </a:r>
            <a:r>
              <a:rPr sz="2600" spc="-1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260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，用</a:t>
            </a:r>
            <a:r>
              <a:rPr sz="2600" spc="-1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完</a:t>
            </a:r>
            <a:r>
              <a:rPr sz="260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即关</a:t>
            </a:r>
            <a:endParaRPr sz="26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293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lang="zh-CN" sz="2600" dirty="0">
                <a:latin typeface="微软雅黑" panose="020B0503020204020204" charset="-122"/>
                <a:cs typeface="微软雅黑" panose="020B0503020204020204" charset="-122"/>
              </a:rPr>
              <a:t>与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事务无关操</a:t>
            </a:r>
            <a:r>
              <a:rPr sz="2600" spc="5" dirty="0">
                <a:latin typeface="微软雅黑" panose="020B0503020204020204" charset="-122"/>
                <a:cs typeface="微软雅黑" panose="020B0503020204020204" charset="-122"/>
              </a:rPr>
              <a:t>作放到事</a:t>
            </a:r>
            <a:r>
              <a:rPr sz="2600" spc="-20" dirty="0">
                <a:latin typeface="微软雅黑" panose="020B0503020204020204" charset="-122"/>
                <a:cs typeface="微软雅黑" panose="020B0503020204020204" charset="-122"/>
              </a:rPr>
              <a:t>务</a:t>
            </a:r>
            <a:r>
              <a:rPr sz="2600" spc="5" dirty="0">
                <a:latin typeface="微软雅黑" panose="020B0503020204020204" charset="-122"/>
                <a:cs typeface="微软雅黑" panose="020B0503020204020204" charset="-122"/>
              </a:rPr>
              <a:t>外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面,</a:t>
            </a:r>
            <a:r>
              <a:rPr sz="2600" spc="-114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减</a:t>
            </a:r>
            <a:r>
              <a:rPr sz="2600" spc="5" dirty="0">
                <a:latin typeface="微软雅黑" panose="020B0503020204020204" charset="-122"/>
                <a:cs typeface="微软雅黑" panose="020B0503020204020204" charset="-122"/>
              </a:rPr>
              <a:t>少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锁资源的占用</a:t>
            </a:r>
            <a:endParaRPr sz="26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264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lang="zh-CN" sz="2600" dirty="0"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破坏一致性前提下，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使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用多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个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短事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务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代替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长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事务</a:t>
            </a:r>
            <a:endParaRPr sz="2600">
              <a:latin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har char=""/>
            </a:pPr>
            <a:endParaRPr sz="4100">
              <a:latin typeface="Times New Roman" panose="02020503050405090304"/>
              <a:cs typeface="Times New Roman" panose="02020503050405090304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lang="zh-CN" sz="3000">
                <a:latin typeface="微软雅黑" panose="020B0503020204020204" charset="-122"/>
                <a:cs typeface="微软雅黑" panose="020B0503020204020204" charset="-122"/>
              </a:rPr>
              <a:t>举例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955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发贴时的图片上传等待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1395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大量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sleep连接</a:t>
            </a:r>
            <a:endParaRPr sz="2800" spc="-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1395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lang="en-US" sz="2800">
                <a:latin typeface="微软雅黑" panose="020B0503020204020204" charset="-122"/>
                <a:cs typeface="微软雅黑" panose="020B0503020204020204" charset="-122"/>
              </a:rPr>
              <a:t>pymysql</a:t>
            </a:r>
            <a:r>
              <a:rPr lang="zh-CN" altLang="en-US" sz="2800">
                <a:latin typeface="微软雅黑" panose="020B0503020204020204" charset="-122"/>
                <a:cs typeface="微软雅黑" panose="020B0503020204020204" charset="-122"/>
              </a:rPr>
              <a:t>默认开启事务（</a:t>
            </a:r>
            <a:r>
              <a:rPr lang="en-US" altLang="zh-CN" sz="2800">
                <a:latin typeface="微软雅黑" panose="020B0503020204020204" charset="-122"/>
                <a:cs typeface="微软雅黑" panose="020B0503020204020204" charset="-122"/>
              </a:rPr>
              <a:t>autocommit=true</a:t>
            </a:r>
            <a:r>
              <a:rPr lang="zh-CN" altLang="en-US" sz="2800">
                <a:latin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98775" y="401574"/>
            <a:ext cx="83946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微软雅黑" panose="020B0503020204020204" charset="-122"/>
                <a:cs typeface="微软雅黑" panose="020B0503020204020204" charset="-122"/>
              </a:rPr>
              <a:t>目录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1314958"/>
            <a:ext cx="25006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微软雅黑" panose="020B0503020204020204" charset="-122"/>
                <a:cs typeface="微软雅黑" panose="020B0503020204020204" charset="-122"/>
              </a:rPr>
              <a:t>一</a:t>
            </a:r>
            <a:r>
              <a:rPr sz="3000" b="0" spc="-5" dirty="0"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3000" b="0" dirty="0">
                <a:latin typeface="微软雅黑" panose="020B0503020204020204" charset="-122"/>
                <a:cs typeface="微软雅黑" panose="020B0503020204020204" charset="-122"/>
              </a:rPr>
              <a:t>核</a:t>
            </a:r>
            <a:r>
              <a:rPr sz="3000" b="0" spc="-5" dirty="0">
                <a:latin typeface="微软雅黑" panose="020B0503020204020204" charset="-122"/>
                <a:cs typeface="微软雅黑" panose="020B0503020204020204" charset="-122"/>
              </a:rPr>
              <a:t>心</a:t>
            </a:r>
            <a:r>
              <a:rPr sz="3000" b="0" dirty="0">
                <a:latin typeface="微软雅黑" panose="020B0503020204020204" charset="-122"/>
                <a:cs typeface="微软雅黑" panose="020B0503020204020204" charset="-122"/>
              </a:rPr>
              <a:t>军</a:t>
            </a:r>
            <a:r>
              <a:rPr sz="3000" b="0" spc="-5" dirty="0">
                <a:latin typeface="微软雅黑" panose="020B0503020204020204" charset="-122"/>
                <a:cs typeface="微软雅黑" panose="020B0503020204020204" charset="-122"/>
              </a:rPr>
              <a:t>规(</a:t>
            </a:r>
            <a:r>
              <a:rPr sz="3000" b="0" dirty="0">
                <a:latin typeface="微软雅黑" panose="020B0503020204020204" charset="-122"/>
                <a:cs typeface="微软雅黑" panose="020B0503020204020204" charset="-122"/>
              </a:rPr>
              <a:t>5)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140" y="2412619"/>
            <a:ext cx="3068955" cy="3775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二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字段类军</a:t>
            </a:r>
            <a:r>
              <a:rPr sz="3000" spc="-10" dirty="0">
                <a:latin typeface="微软雅黑" panose="020B0503020204020204" charset="-122"/>
                <a:cs typeface="微软雅黑" panose="020B0503020204020204" charset="-122"/>
              </a:rPr>
              <a:t>规(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6)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ts val="8640"/>
              </a:lnSpc>
              <a:spcBef>
                <a:spcPts val="1130"/>
              </a:spcBef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三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索引类军</a:t>
            </a:r>
            <a:r>
              <a:rPr sz="3000" spc="-10" dirty="0">
                <a:latin typeface="微软雅黑" panose="020B0503020204020204" charset="-122"/>
                <a:cs typeface="微软雅黑" panose="020B0503020204020204" charset="-122"/>
              </a:rPr>
              <a:t>规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(5)  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四.SQ</a:t>
            </a:r>
            <a:r>
              <a:rPr sz="3000" spc="-10" dirty="0">
                <a:latin typeface="微软雅黑" panose="020B0503020204020204" charset="-122"/>
                <a:cs typeface="微软雅黑" panose="020B0503020204020204" charset="-122"/>
              </a:rPr>
              <a:t>L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类军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规</a:t>
            </a:r>
            <a:r>
              <a:rPr sz="3000" spc="-10" dirty="0">
                <a:latin typeface="微软雅黑" panose="020B0503020204020204" charset="-122"/>
                <a:cs typeface="微软雅黑" panose="020B0503020204020204" charset="-122"/>
              </a:rPr>
              <a:t>(</a:t>
            </a:r>
            <a:r>
              <a:rPr sz="3000" spc="5" dirty="0">
                <a:latin typeface="微软雅黑" panose="020B0503020204020204" charset="-122"/>
                <a:cs typeface="微软雅黑" panose="020B0503020204020204" charset="-122"/>
              </a:rPr>
              <a:t>1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5) 五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约定类军</a:t>
            </a:r>
            <a:r>
              <a:rPr sz="3000" spc="-10" dirty="0">
                <a:latin typeface="微软雅黑" panose="020B0503020204020204" charset="-122"/>
                <a:cs typeface="微软雅黑" panose="020B0503020204020204" charset="-122"/>
              </a:rPr>
              <a:t>规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(5)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6375" y="401574"/>
            <a:ext cx="59201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尽可能避免使用SP/TRIG/FUNC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12140" y="1133344"/>
            <a:ext cx="6771005" cy="4156710"/>
          </a:xfrm>
          <a:prstGeom prst="rect">
            <a:avLst/>
          </a:prstGeom>
        </p:spPr>
        <p:txBody>
          <a:bodyPr vert="horz" wrap="square" lIns="0" tIns="27114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2135"/>
              </a:spcBef>
              <a:buChar char="•"/>
              <a:tabLst>
                <a:tab pos="356235" algn="l"/>
              </a:tabLst>
            </a:pPr>
            <a:r>
              <a:rPr sz="3200" spc="5" dirty="0">
                <a:latin typeface="微软雅黑" panose="020B0503020204020204" charset="-122"/>
                <a:cs typeface="微软雅黑" panose="020B0503020204020204" charset="-122"/>
              </a:rPr>
              <a:t>线</a:t>
            </a:r>
            <a:r>
              <a:rPr sz="3200" spc="-5" dirty="0">
                <a:latin typeface="微软雅黑" panose="020B0503020204020204" charset="-122"/>
                <a:cs typeface="微软雅黑" panose="020B0503020204020204" charset="-122"/>
              </a:rPr>
              <a:t>上</a:t>
            </a:r>
            <a:r>
              <a:rPr sz="3200" spc="-50" dirty="0">
                <a:latin typeface="微软雅黑" panose="020B0503020204020204" charset="-122"/>
                <a:cs typeface="微软雅黑" panose="020B0503020204020204" charset="-122"/>
              </a:rPr>
              <a:t>OLTP</a:t>
            </a:r>
            <a:r>
              <a:rPr sz="3200" spc="5" dirty="0">
                <a:latin typeface="微软雅黑" panose="020B0503020204020204" charset="-122"/>
                <a:cs typeface="微软雅黑" panose="020B0503020204020204" charset="-122"/>
              </a:rPr>
              <a:t>系统（线下库另论）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177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尽可能少用存储过程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2355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尽可能少用触发器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235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减用使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用MySQL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凼数对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结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果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进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行处理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100000"/>
              </a:lnSpc>
              <a:buFont typeface="Wingdings" panose="05000000000000000000"/>
              <a:buChar char=""/>
            </a:pPr>
            <a:endParaRPr sz="3700">
              <a:latin typeface="Times New Roman" panose="02020503050405090304"/>
              <a:cs typeface="Times New Roman" panose="02020503050405090304"/>
            </a:endParaRPr>
          </a:p>
          <a:p>
            <a:pPr marL="355600" indent="-343535">
              <a:lnSpc>
                <a:spcPct val="100000"/>
              </a:lnSpc>
              <a:spcBef>
                <a:spcPts val="2245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由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客户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端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程序负责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2575" y="350646"/>
            <a:ext cx="3550285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尽量</a:t>
            </a:r>
            <a:r>
              <a:rPr lang="zh-CN" dirty="0"/>
              <a:t>不</a:t>
            </a:r>
            <a:r>
              <a:rPr dirty="0"/>
              <a:t>用</a:t>
            </a:r>
            <a:r>
              <a:rPr spc="-55" dirty="0"/>
              <a:t> </a:t>
            </a:r>
            <a:r>
              <a:rPr dirty="0"/>
              <a:t>SELECT</a:t>
            </a:r>
            <a:r>
              <a:rPr spc="-70" dirty="0"/>
              <a:t> </a:t>
            </a:r>
            <a:r>
              <a:rPr dirty="0"/>
              <a:t>*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74370" y="1145411"/>
            <a:ext cx="8672830" cy="526415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3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SELECT</a:t>
            </a:r>
            <a:r>
              <a:rPr sz="2400" spc="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*</a:t>
            </a:r>
            <a:r>
              <a:rPr sz="24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时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更多消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耗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CPU、内存、IO、网络带宽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先向数据库请求所有列，然</a:t>
            </a:r>
            <a:r>
              <a:rPr sz="2400" spc="5" dirty="0">
                <a:latin typeface="微软雅黑" panose="020B0503020204020204" charset="-122"/>
                <a:cs typeface="微软雅黑" panose="020B0503020204020204" charset="-122"/>
              </a:rPr>
              <a:t>后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丢掉</a:t>
            </a:r>
            <a:r>
              <a:rPr lang="zh-CN" sz="2400" dirty="0"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需要列？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΢"/>
              <a:buChar char="•"/>
            </a:pPr>
            <a:endParaRPr sz="2400">
              <a:latin typeface="Times New Roman" panose="02020503050405090304"/>
              <a:cs typeface="Times New Roman" panose="02020503050405090304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尽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量</a:t>
            </a:r>
            <a:r>
              <a:rPr lang="zh-CN" sz="2400" dirty="0"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SELECT</a:t>
            </a:r>
            <a:r>
              <a:rPr sz="2400" spc="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*</a:t>
            </a:r>
            <a:r>
              <a:rPr sz="24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sz="2400" spc="-5" dirty="0">
                <a:latin typeface="微软雅黑" panose="020B0503020204020204" charset="-122"/>
                <a:cs typeface="微软雅黑" panose="020B0503020204020204" charset="-122"/>
              </a:rPr>
              <a:t>只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取需要数据列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更安全的设计：减少表变化带来的影响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为使用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covering</a:t>
            </a:r>
            <a:r>
              <a:rPr sz="24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index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提供可能性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Select/JOIN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减少硬盘临时表生成，特别是</a:t>
            </a:r>
            <a:r>
              <a:rPr sz="2400" spc="5" dirty="0">
                <a:latin typeface="微软雅黑" panose="020B0503020204020204" charset="-122"/>
                <a:cs typeface="微软雅黑" panose="020B0503020204020204" charset="-122"/>
              </a:rPr>
              <a:t>有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TEXT/BLOB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时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2900">
              <a:lnSpc>
                <a:spcPct val="100000"/>
              </a:lnSpc>
              <a:spcBef>
                <a:spcPts val="2670"/>
              </a:spcBef>
              <a:buChar char="•"/>
              <a:tabLst>
                <a:tab pos="354965" algn="l"/>
                <a:tab pos="355600" algn="l"/>
              </a:tabLst>
            </a:pPr>
            <a:r>
              <a:rPr lang="zh-CN" sz="2400">
                <a:latin typeface="微软雅黑" panose="020B0503020204020204" charset="-122"/>
                <a:cs typeface="微软雅黑" panose="020B0503020204020204" charset="-122"/>
              </a:rPr>
              <a:t>举例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469900">
              <a:lnSpc>
                <a:spcPct val="100000"/>
              </a:lnSpc>
              <a:spcBef>
                <a:spcPts val="60"/>
              </a:spcBef>
            </a:pPr>
            <a:r>
              <a:rPr sz="2400" dirty="0">
                <a:latin typeface="Arial" panose="020B0604020202090204"/>
                <a:cs typeface="Arial" panose="020B0604020202090204"/>
              </a:rPr>
              <a:t>SELECT * FROM tag WHERE id =</a:t>
            </a:r>
            <a:r>
              <a:rPr sz="2400" spc="-140" dirty="0">
                <a:latin typeface="Arial" panose="020B0604020202090204"/>
                <a:cs typeface="Arial" panose="020B0604020202090204"/>
              </a:rPr>
              <a:t> </a:t>
            </a:r>
            <a:r>
              <a:rPr sz="2400" dirty="0">
                <a:latin typeface="Arial" panose="020B0604020202090204"/>
                <a:cs typeface="Arial" panose="020B0604020202090204"/>
              </a:rPr>
              <a:t>999184</a:t>
            </a:r>
            <a:endParaRPr sz="2400">
              <a:latin typeface="Arial" panose="020B0604020202090204"/>
              <a:cs typeface="Arial" panose="020B0604020202090204"/>
            </a:endParaRPr>
          </a:p>
          <a:p>
            <a:pPr marL="469900">
              <a:lnSpc>
                <a:spcPct val="100000"/>
              </a:lnSpc>
            </a:pPr>
            <a:r>
              <a:rPr sz="2400" dirty="0">
                <a:latin typeface="Wingdings" panose="05000000000000000000"/>
                <a:cs typeface="Wingdings" panose="05000000000000000000"/>
              </a:rPr>
              <a:t></a:t>
            </a:r>
            <a:endParaRPr sz="2400">
              <a:latin typeface="Wingdings" panose="05000000000000000000"/>
              <a:cs typeface="Wingdings" panose="05000000000000000000"/>
            </a:endParaRPr>
          </a:p>
          <a:p>
            <a:pPr marL="469900">
              <a:lnSpc>
                <a:spcPct val="100000"/>
              </a:lnSpc>
            </a:pPr>
            <a:r>
              <a:rPr sz="2400" dirty="0">
                <a:latin typeface="Arial" panose="020B0604020202090204"/>
                <a:cs typeface="Arial" panose="020B0604020202090204"/>
              </a:rPr>
              <a:t>SELECT keyword FROM tag WHERE id =</a:t>
            </a:r>
            <a:r>
              <a:rPr sz="2400" spc="-114" dirty="0">
                <a:latin typeface="Arial" panose="020B0604020202090204"/>
                <a:cs typeface="Arial" panose="020B0604020202090204"/>
              </a:rPr>
              <a:t> </a:t>
            </a:r>
            <a:r>
              <a:rPr sz="2400" dirty="0">
                <a:latin typeface="Arial" panose="020B0604020202090204"/>
                <a:cs typeface="Arial" panose="020B0604020202090204"/>
              </a:rPr>
              <a:t>999184</a:t>
            </a:r>
            <a:endParaRPr sz="2400"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6375" y="401574"/>
            <a:ext cx="26619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改写OR为</a:t>
            </a:r>
            <a:r>
              <a:rPr spc="-5" dirty="0"/>
              <a:t>IN()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535940" y="994784"/>
            <a:ext cx="7773670" cy="562102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2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同一字段，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将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or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改写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为in()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756285" lvl="1" indent="-287020">
              <a:lnSpc>
                <a:spcPct val="100000"/>
              </a:lnSpc>
              <a:spcBef>
                <a:spcPts val="670"/>
              </a:spcBef>
              <a:buChar char="•"/>
              <a:tabLst>
                <a:tab pos="756920" algn="l"/>
              </a:tabLst>
            </a:pP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OR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效率：O(n)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Char char="•"/>
              <a:tabLst>
                <a:tab pos="756920" algn="l"/>
              </a:tabLst>
            </a:pP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IN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效率：O(Log</a:t>
            </a:r>
            <a:r>
              <a:rPr sz="24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n)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756285" lvl="1" indent="-287020">
              <a:lnSpc>
                <a:spcPct val="100000"/>
              </a:lnSpc>
              <a:spcBef>
                <a:spcPts val="670"/>
              </a:spcBef>
              <a:buChar char="•"/>
              <a:tabLst>
                <a:tab pos="756920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当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n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很大时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，OR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会慢很多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312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注意控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制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IN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的个数，建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议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n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小</a:t>
            </a:r>
            <a:r>
              <a:rPr lang="zh-CN" sz="2400" dirty="0">
                <a:latin typeface="微软雅黑" panose="020B0503020204020204" charset="-122"/>
                <a:cs typeface="微软雅黑" panose="020B0503020204020204" charset="-122"/>
              </a:rPr>
              <a:t>于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200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΢"/>
              <a:buChar char="•"/>
            </a:pPr>
            <a:endParaRPr sz="2400">
              <a:latin typeface="Times New Roman" panose="02020503050405090304"/>
              <a:cs typeface="Times New Roman" panose="02020503050405090304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lang="zh-CN" sz="2400">
                <a:latin typeface="微软雅黑" panose="020B0503020204020204" charset="-122"/>
                <a:cs typeface="微软雅黑" panose="020B0503020204020204" charset="-122"/>
              </a:rPr>
              <a:t>举例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317500">
              <a:lnSpc>
                <a:spcPct val="100000"/>
              </a:lnSpc>
              <a:spcBef>
                <a:spcPts val="1855"/>
              </a:spcBef>
              <a:tabLst>
                <a:tab pos="2037080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Select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*</a:t>
            </a:r>
            <a:r>
              <a:rPr sz="24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from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opp WHERE phone=‘12347856'</a:t>
            </a:r>
            <a:r>
              <a:rPr sz="24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or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392430">
              <a:lnSpc>
                <a:spcPct val="100000"/>
              </a:lnSpc>
              <a:spcBef>
                <a:spcPts val="48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phone=‘42242233'</a:t>
            </a:r>
            <a:r>
              <a:rPr sz="24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\G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317500">
              <a:lnSpc>
                <a:spcPct val="100000"/>
              </a:lnSpc>
              <a:spcBef>
                <a:spcPts val="490"/>
              </a:spcBef>
            </a:pPr>
            <a:r>
              <a:rPr sz="2400" dirty="0">
                <a:latin typeface="Wingdings" panose="05000000000000000000"/>
                <a:cs typeface="Wingdings" panose="05000000000000000000"/>
              </a:rPr>
              <a:t></a:t>
            </a:r>
            <a:endParaRPr sz="2400">
              <a:latin typeface="Wingdings" panose="05000000000000000000"/>
              <a:cs typeface="Wingdings" panose="05000000000000000000"/>
            </a:endParaRPr>
          </a:p>
          <a:p>
            <a:pPr marL="317500">
              <a:lnSpc>
                <a:spcPct val="100000"/>
              </a:lnSpc>
              <a:spcBef>
                <a:spcPts val="480"/>
              </a:spcBef>
              <a:tabLst>
                <a:tab pos="2037080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Select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*</a:t>
            </a:r>
            <a:r>
              <a:rPr sz="24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from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opp WHERE phone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in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('12347856'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,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'42242233')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6375" y="350646"/>
            <a:ext cx="333882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改写OR为</a:t>
            </a:r>
            <a:r>
              <a:rPr spc="-5" dirty="0"/>
              <a:t>UNION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612140" y="1071245"/>
            <a:ext cx="7735570" cy="582676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20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CN" sz="2400" spc="-5" dirty="0"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同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字段，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将or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改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为union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756285" lvl="1" indent="-287020">
              <a:lnSpc>
                <a:spcPct val="100000"/>
              </a:lnSpc>
              <a:spcBef>
                <a:spcPts val="670"/>
              </a:spcBef>
              <a:buChar char="•"/>
              <a:tabLst>
                <a:tab pos="756920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减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少对</a:t>
            </a:r>
            <a:r>
              <a:rPr lang="zh-CN" sz="2400" spc="-10" dirty="0"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同字段进行</a:t>
            </a:r>
            <a:r>
              <a:rPr sz="2400" spc="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"or"</a:t>
            </a:r>
            <a:r>
              <a:rPr sz="24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查询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Char char="•"/>
              <a:tabLst>
                <a:tab pos="756920" algn="l"/>
              </a:tabLst>
            </a:pP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Merge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index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往往很弱智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756285" marR="53975" lvl="1" indent="-287020">
              <a:lnSpc>
                <a:spcPct val="100000"/>
              </a:lnSpc>
              <a:spcBef>
                <a:spcPts val="670"/>
              </a:spcBef>
              <a:buChar char="•"/>
              <a:tabLst>
                <a:tab pos="756920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如 果 有 足 够 信 心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：set global  optimizer_switch='index_merge=off';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2740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CN" sz="2400">
                <a:latin typeface="微软雅黑" panose="020B0503020204020204" charset="-122"/>
                <a:cs typeface="微软雅黑" panose="020B0503020204020204" charset="-122"/>
              </a:rPr>
              <a:t>举例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469900" marR="174625">
              <a:lnSpc>
                <a:spcPct val="100000"/>
              </a:lnSpc>
              <a:spcBef>
                <a:spcPts val="515"/>
              </a:spcBef>
              <a:tabLst>
                <a:tab pos="2190750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Select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*</a:t>
            </a:r>
            <a:r>
              <a:rPr sz="24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from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opp WHERE phone='010-88886666'</a:t>
            </a:r>
            <a:r>
              <a:rPr sz="2400" spc="-10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or 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cellPhone='13800138000';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469900">
              <a:lnSpc>
                <a:spcPct val="100000"/>
              </a:lnSpc>
              <a:spcBef>
                <a:spcPts val="490"/>
              </a:spcBef>
            </a:pPr>
            <a:r>
              <a:rPr sz="2400" dirty="0">
                <a:latin typeface="Wingdings" panose="05000000000000000000"/>
                <a:cs typeface="Wingdings" panose="05000000000000000000"/>
              </a:rPr>
              <a:t></a:t>
            </a:r>
            <a:endParaRPr sz="2400">
              <a:latin typeface="Wingdings" panose="05000000000000000000"/>
              <a:cs typeface="Wingdings" panose="05000000000000000000"/>
            </a:endParaRPr>
          </a:p>
          <a:p>
            <a:pPr marL="469900">
              <a:lnSpc>
                <a:spcPct val="100000"/>
              </a:lnSpc>
              <a:spcBef>
                <a:spcPts val="470"/>
              </a:spcBef>
              <a:tabLst>
                <a:tab pos="2190750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Select</a:t>
            </a:r>
            <a:r>
              <a:rPr sz="24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*</a:t>
            </a:r>
            <a:r>
              <a:rPr sz="24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from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opp WHERE</a:t>
            </a:r>
            <a:r>
              <a:rPr sz="24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phone='010-88886666'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union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2190750" algn="l"/>
                <a:tab pos="3874770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Select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 *</a:t>
            </a:r>
            <a:r>
              <a:rPr sz="24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from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opp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WHERE cellPhone='13800138000';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2575" y="401574"/>
            <a:ext cx="58115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避免负向查询和%</a:t>
            </a:r>
            <a:r>
              <a:rPr spc="-80" dirty="0"/>
              <a:t> </a:t>
            </a:r>
            <a:r>
              <a:rPr dirty="0"/>
              <a:t>前缀模糊查询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12140" y="992536"/>
            <a:ext cx="7955280" cy="591312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3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避</a:t>
            </a:r>
            <a:r>
              <a:rPr sz="2400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免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负向查询</a:t>
            </a:r>
            <a:endParaRPr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27100" marR="5080" lvl="1" indent="-457200">
              <a:lnSpc>
                <a:spcPct val="100000"/>
              </a:lnSpc>
              <a:spcBef>
                <a:spcPts val="595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400" spc="-4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NOT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、!=、</a:t>
            </a:r>
            <a:r>
              <a:rPr sz="2400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&lt;&gt;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、!&lt;、!&gt;、</a:t>
            </a:r>
            <a:r>
              <a:rPr sz="2400" spc="-4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NOT</a:t>
            </a:r>
            <a:r>
              <a:rPr sz="2400" spc="-7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EXISTS、</a:t>
            </a:r>
            <a:r>
              <a:rPr sz="2400" spc="-4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NOT 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IN、 </a:t>
            </a:r>
            <a:r>
              <a:rPr sz="2400" spc="-4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NOT</a:t>
            </a:r>
            <a:r>
              <a:rPr sz="2400" spc="-2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LIKE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</a:t>
            </a:r>
            <a:endParaRPr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避免</a:t>
            </a:r>
            <a:r>
              <a:rPr sz="2400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% 前缀模糊查询</a:t>
            </a:r>
            <a:endParaRPr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59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400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B+</a:t>
            </a:r>
            <a:r>
              <a:rPr sz="2400" spc="-2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7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Tree</a:t>
            </a:r>
            <a:endParaRPr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575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endParaRPr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58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导致全表扫描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69265" lvl="1" indent="0">
              <a:lnSpc>
                <a:spcPct val="100000"/>
              </a:lnSpc>
              <a:spcBef>
                <a:spcPts val="580"/>
              </a:spcBef>
              <a:buFont typeface="Wingdings" panose="05000000000000000000"/>
              <a:buNone/>
              <a:tabLst>
                <a:tab pos="927100" algn="l"/>
                <a:tab pos="927735" algn="l"/>
              </a:tabLst>
            </a:pPr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举例</a:t>
            </a:r>
            <a:endParaRPr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13385">
              <a:lnSpc>
                <a:spcPct val="100000"/>
              </a:lnSpc>
              <a:spcBef>
                <a:spcPts val="505"/>
              </a:spcBef>
            </a:pPr>
            <a:r>
              <a:rPr sz="2400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MySQL&gt;</a:t>
            </a:r>
            <a:r>
              <a:rPr sz="2400" spc="-2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select</a:t>
            </a:r>
            <a:r>
              <a:rPr sz="2400" spc="1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r>
              <a:rPr sz="2400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from</a:t>
            </a:r>
            <a:r>
              <a:rPr sz="2400" spc="2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post</a:t>
            </a:r>
            <a:r>
              <a:rPr sz="2400" spc="1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WHERE</a:t>
            </a:r>
            <a:r>
              <a:rPr sz="2400" spc="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title</a:t>
            </a:r>
            <a:r>
              <a:rPr sz="2400" spc="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like</a:t>
            </a:r>
            <a:r>
              <a:rPr sz="2400" spc="-2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‘</a:t>
            </a:r>
            <a:r>
              <a:rPr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北京</a:t>
            </a:r>
            <a:r>
              <a:rPr sz="2400" spc="-5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%</a:t>
            </a:r>
            <a:r>
              <a:rPr sz="2400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'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;</a:t>
            </a:r>
            <a:endParaRPr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13385">
              <a:lnSpc>
                <a:spcPct val="100000"/>
              </a:lnSpc>
              <a:spcBef>
                <a:spcPts val="485"/>
              </a:spcBef>
            </a:pP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298 </a:t>
            </a:r>
            <a:r>
              <a:rPr sz="2400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rows in 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set (</a:t>
            </a:r>
            <a:r>
              <a:rPr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0.01</a:t>
            </a:r>
            <a:r>
              <a:rPr sz="2400" b="1" spc="-5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sec)</a:t>
            </a:r>
            <a:endParaRPr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13385">
              <a:lnSpc>
                <a:spcPct val="100000"/>
              </a:lnSpc>
              <a:spcBef>
                <a:spcPts val="560"/>
              </a:spcBef>
            </a:pPr>
            <a:r>
              <a:rPr sz="2400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MySQL&gt;</a:t>
            </a:r>
            <a:r>
              <a:rPr sz="2400" spc="-2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select</a:t>
            </a:r>
            <a:r>
              <a:rPr sz="2400" spc="1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r>
              <a:rPr sz="2400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from</a:t>
            </a:r>
            <a:r>
              <a:rPr sz="2400" spc="2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post</a:t>
            </a:r>
            <a:r>
              <a:rPr sz="2400" spc="1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WHERE</a:t>
            </a:r>
            <a:r>
              <a:rPr sz="2400" spc="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title</a:t>
            </a:r>
            <a:r>
              <a:rPr sz="2400" spc="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like</a:t>
            </a:r>
            <a:r>
              <a:rPr sz="2400" spc="-2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'</a:t>
            </a:r>
            <a:r>
              <a:rPr sz="2400" b="1" spc="-5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%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北</a:t>
            </a:r>
            <a:r>
              <a:rPr sz="2400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京%'</a:t>
            </a:r>
            <a:r>
              <a:rPr sz="2400" spc="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;</a:t>
            </a:r>
            <a:endParaRPr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13385">
              <a:lnSpc>
                <a:spcPct val="100000"/>
              </a:lnSpc>
              <a:spcBef>
                <a:spcPts val="495"/>
              </a:spcBef>
            </a:pP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572 </a:t>
            </a:r>
            <a:r>
              <a:rPr sz="2400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rows in 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set (</a:t>
            </a:r>
            <a:r>
              <a:rPr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3.27</a:t>
            </a:r>
            <a:r>
              <a:rPr sz="2400" b="1" spc="-5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sec)</a:t>
            </a:r>
            <a:endParaRPr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2575" y="353059"/>
            <a:ext cx="40932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COUNT(*)</a:t>
            </a:r>
            <a:r>
              <a:rPr dirty="0"/>
              <a:t>的几个例子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07340" y="990537"/>
            <a:ext cx="5749290" cy="239014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55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几个有趣的例子：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812800" lvl="1" indent="-343535">
              <a:lnSpc>
                <a:spcPct val="100000"/>
              </a:lnSpc>
              <a:spcBef>
                <a:spcPts val="505"/>
              </a:spcBef>
              <a:buFont typeface="Wingdings" panose="05000000000000000000"/>
              <a:buChar char=""/>
              <a:tabLst>
                <a:tab pos="812800" algn="l"/>
                <a:tab pos="813435" algn="l"/>
              </a:tabLst>
            </a:pP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COUNT(COL)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VS</a:t>
            </a:r>
            <a:r>
              <a:rPr sz="20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COUNT(*)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812800" lvl="1" indent="-343535">
              <a:lnSpc>
                <a:spcPct val="100000"/>
              </a:lnSpc>
              <a:spcBef>
                <a:spcPts val="485"/>
              </a:spcBef>
              <a:buFont typeface="Wingdings" panose="05000000000000000000"/>
              <a:buChar char=""/>
              <a:tabLst>
                <a:tab pos="812800" algn="l"/>
                <a:tab pos="813435" algn="l"/>
              </a:tabLst>
            </a:pP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COUNT(*)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VS</a:t>
            </a:r>
            <a:r>
              <a:rPr sz="20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COUNT(1)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812800" lvl="1" indent="-343535">
              <a:lnSpc>
                <a:spcPct val="100000"/>
              </a:lnSpc>
              <a:spcBef>
                <a:spcPts val="480"/>
              </a:spcBef>
              <a:buFont typeface="Wingdings" panose="05000000000000000000"/>
              <a:buChar char=""/>
              <a:tabLst>
                <a:tab pos="812800" algn="l"/>
                <a:tab pos="813435" algn="l"/>
              </a:tabLst>
            </a:pP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COUNT(1)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VS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COUNT(0)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VS</a:t>
            </a:r>
            <a:r>
              <a:rPr sz="2000" spc="-1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COUNT(100)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2900">
              <a:lnSpc>
                <a:spcPct val="100000"/>
              </a:lnSpc>
              <a:spcBef>
                <a:spcPts val="1990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示例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340" y="3899345"/>
            <a:ext cx="3463925" cy="239331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55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结论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756285" lvl="1" indent="-343535">
              <a:lnSpc>
                <a:spcPct val="100000"/>
              </a:lnSpc>
              <a:spcBef>
                <a:spcPts val="505"/>
              </a:spcBef>
              <a:buFont typeface="Wingdings" panose="05000000000000000000"/>
              <a:buChar char=""/>
              <a:tabLst>
                <a:tab pos="756285" algn="l"/>
                <a:tab pos="756920" algn="l"/>
              </a:tabLst>
            </a:pP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COUNT(*)=count(1)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756285" lvl="1" indent="-343535">
              <a:lnSpc>
                <a:spcPct val="100000"/>
              </a:lnSpc>
              <a:spcBef>
                <a:spcPts val="480"/>
              </a:spcBef>
              <a:buFont typeface="Wingdings" panose="05000000000000000000"/>
              <a:buChar char=""/>
              <a:tabLst>
                <a:tab pos="756285" algn="l"/>
                <a:tab pos="756920" algn="l"/>
              </a:tabLst>
            </a:pP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COUNT(0)=count(1)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756285" lvl="1" indent="-343535">
              <a:lnSpc>
                <a:spcPct val="100000"/>
              </a:lnSpc>
              <a:spcBef>
                <a:spcPts val="460"/>
              </a:spcBef>
              <a:buFont typeface="Wingdings" panose="05000000000000000000"/>
              <a:buChar char=""/>
              <a:tabLst>
                <a:tab pos="756285" algn="l"/>
                <a:tab pos="756920" algn="l"/>
              </a:tabLst>
            </a:pPr>
            <a:r>
              <a:rPr sz="1900" spc="-5" dirty="0">
                <a:latin typeface="微软雅黑" panose="020B0503020204020204" charset="-122"/>
                <a:cs typeface="微软雅黑" panose="020B0503020204020204" charset="-122"/>
              </a:rPr>
              <a:t>COUNT(1)=count(100)</a:t>
            </a:r>
            <a:endParaRPr sz="1900">
              <a:latin typeface="微软雅黑" panose="020B0503020204020204" charset="-122"/>
              <a:cs typeface="微软雅黑" panose="020B0503020204020204" charset="-122"/>
            </a:endParaRPr>
          </a:p>
          <a:p>
            <a:pPr marL="756285" lvl="1" indent="-343535">
              <a:lnSpc>
                <a:spcPct val="100000"/>
              </a:lnSpc>
              <a:spcBef>
                <a:spcPts val="480"/>
              </a:spcBef>
              <a:buFont typeface="Wingdings" panose="05000000000000000000"/>
              <a:buChar char=""/>
              <a:tabLst>
                <a:tab pos="756285" algn="l"/>
                <a:tab pos="756920" algn="l"/>
              </a:tabLst>
            </a:pP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COUNT(*)</a:t>
            </a:r>
            <a:r>
              <a:rPr sz="2000" spc="-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!=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count(col)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756285" lvl="1" indent="-343535">
              <a:lnSpc>
                <a:spcPct val="100000"/>
              </a:lnSpc>
              <a:spcBef>
                <a:spcPts val="480"/>
              </a:spcBef>
              <a:buFont typeface="Wingdings" panose="05000000000000000000"/>
              <a:buChar char=""/>
              <a:tabLst>
                <a:tab pos="756285" algn="l"/>
                <a:tab pos="75692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WHY?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64990" y="3200400"/>
            <a:ext cx="5279008" cy="36575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096000" y="1143000"/>
            <a:ext cx="2895600" cy="1754505"/>
          </a:xfrm>
          <a:prstGeom prst="rect">
            <a:avLst/>
          </a:prstGeom>
          <a:solidFill>
            <a:srgbClr val="F1F1F1"/>
          </a:solidFill>
          <a:ln w="9525">
            <a:solidFill>
              <a:srgbClr val="7E7E7E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2075" marR="537845">
              <a:lnSpc>
                <a:spcPct val="100000"/>
              </a:lnSpc>
              <a:spcBef>
                <a:spcPts val="315"/>
              </a:spcBef>
            </a:pPr>
            <a:r>
              <a:rPr sz="1800" b="1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`id` </a:t>
            </a:r>
            <a:r>
              <a:rPr sz="1800" spc="-5" dirty="0">
                <a:latin typeface="Arial" panose="020B0604020202090204"/>
                <a:cs typeface="Arial" panose="020B0604020202090204"/>
              </a:rPr>
              <a:t>int(10) </a:t>
            </a:r>
            <a:r>
              <a:rPr sz="1800" dirty="0">
                <a:latin typeface="Arial" panose="020B0604020202090204"/>
                <a:cs typeface="Arial" panose="020B0604020202090204"/>
              </a:rPr>
              <a:t>NOT</a:t>
            </a:r>
            <a:r>
              <a:rPr sz="1800" spc="-100" dirty="0">
                <a:latin typeface="Arial" panose="020B0604020202090204"/>
                <a:cs typeface="Arial" panose="020B0604020202090204"/>
              </a:rPr>
              <a:t> </a:t>
            </a:r>
            <a:r>
              <a:rPr sz="1800" spc="-5" dirty="0">
                <a:latin typeface="Arial" panose="020B0604020202090204"/>
                <a:cs typeface="Arial" panose="020B0604020202090204"/>
              </a:rPr>
              <a:t>NULL  AUTO_INCREMENT</a:t>
            </a:r>
            <a:endParaRPr sz="1800">
              <a:latin typeface="Arial" panose="020B0604020202090204"/>
              <a:cs typeface="Arial" panose="020B0604020202090204"/>
            </a:endParaRPr>
          </a:p>
          <a:p>
            <a:pPr marL="92075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latin typeface="Arial" panose="020B0604020202090204"/>
                <a:cs typeface="Arial" panose="020B0604020202090204"/>
              </a:rPr>
              <a:t>COMMENT</a:t>
            </a:r>
            <a:r>
              <a:rPr sz="1800" spc="-40" dirty="0">
                <a:latin typeface="Arial" panose="020B0604020202090204"/>
                <a:cs typeface="Arial" panose="020B0604020202090204"/>
              </a:rPr>
              <a:t> </a:t>
            </a:r>
            <a:r>
              <a:rPr sz="1800" spc="-15" dirty="0">
                <a:latin typeface="Arial" panose="020B0604020202090204"/>
                <a:cs typeface="Arial" panose="020B0604020202090204"/>
              </a:rPr>
              <a:t>'</a:t>
            </a: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公司</a:t>
            </a:r>
            <a:r>
              <a:rPr sz="1800" spc="-10" dirty="0"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1800" spc="-5" dirty="0">
                <a:latin typeface="Arial" panose="020B0604020202090204"/>
                <a:cs typeface="Arial" panose="020B0604020202090204"/>
              </a:rPr>
              <a:t>id',</a:t>
            </a:r>
            <a:endParaRPr sz="18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Times New Roman" panose="02020503050405090304"/>
              <a:cs typeface="Times New Roman" panose="02020503050405090304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`sale_id` </a:t>
            </a:r>
            <a:r>
              <a:rPr sz="1800" spc="-5" dirty="0">
                <a:latin typeface="Arial" panose="020B0604020202090204"/>
                <a:cs typeface="Arial" panose="020B0604020202090204"/>
              </a:rPr>
              <a:t>int(10)</a:t>
            </a:r>
            <a:endParaRPr sz="1800">
              <a:latin typeface="Arial" panose="020B0604020202090204"/>
              <a:cs typeface="Arial" panose="020B0604020202090204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 panose="020B0604020202090204"/>
                <a:cs typeface="Arial" panose="020B0604020202090204"/>
              </a:rPr>
              <a:t>unsigned </a:t>
            </a:r>
            <a:r>
              <a:rPr sz="1600" spc="-35" dirty="0">
                <a:latin typeface="Arial" panose="020B0604020202090204"/>
                <a:cs typeface="Arial" panose="020B0604020202090204"/>
              </a:rPr>
              <a:t>DEFAULT</a:t>
            </a:r>
            <a:r>
              <a:rPr sz="1600" spc="-60" dirty="0">
                <a:latin typeface="Arial" panose="020B0604020202090204"/>
                <a:cs typeface="Arial" panose="020B0604020202090204"/>
              </a:rPr>
              <a:t> </a:t>
            </a:r>
            <a:r>
              <a:rPr sz="1600" spc="-5" dirty="0">
                <a:latin typeface="Arial" panose="020B0604020202090204"/>
                <a:cs typeface="Arial" panose="020B0604020202090204"/>
              </a:rPr>
              <a:t>NULL,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91000" y="5791200"/>
            <a:ext cx="3581400" cy="762000"/>
          </a:xfrm>
          <a:custGeom>
            <a:avLst/>
            <a:gdLst/>
            <a:ahLst/>
            <a:cxnLst/>
            <a:rect l="l" t="t" r="r" b="b"/>
            <a:pathLst>
              <a:path w="3581400" h="762000">
                <a:moveTo>
                  <a:pt x="0" y="381000"/>
                </a:moveTo>
                <a:lnTo>
                  <a:pt x="13270" y="334381"/>
                </a:lnTo>
                <a:lnTo>
                  <a:pt x="52044" y="289439"/>
                </a:lnTo>
                <a:lnTo>
                  <a:pt x="91293" y="260572"/>
                </a:lnTo>
                <a:lnTo>
                  <a:pt x="140725" y="232695"/>
                </a:lnTo>
                <a:lnTo>
                  <a:pt x="199879" y="205906"/>
                </a:lnTo>
                <a:lnTo>
                  <a:pt x="268294" y="180302"/>
                </a:lnTo>
                <a:lnTo>
                  <a:pt x="305830" y="167976"/>
                </a:lnTo>
                <a:lnTo>
                  <a:pt x="345509" y="155983"/>
                </a:lnTo>
                <a:lnTo>
                  <a:pt x="387272" y="144336"/>
                </a:lnTo>
                <a:lnTo>
                  <a:pt x="431062" y="133046"/>
                </a:lnTo>
                <a:lnTo>
                  <a:pt x="476822" y="122127"/>
                </a:lnTo>
                <a:lnTo>
                  <a:pt x="524494" y="111590"/>
                </a:lnTo>
                <a:lnTo>
                  <a:pt x="574020" y="101447"/>
                </a:lnTo>
                <a:lnTo>
                  <a:pt x="625342" y="91711"/>
                </a:lnTo>
                <a:lnTo>
                  <a:pt x="678404" y="82394"/>
                </a:lnTo>
                <a:lnTo>
                  <a:pt x="733147" y="73509"/>
                </a:lnTo>
                <a:lnTo>
                  <a:pt x="789514" y="65067"/>
                </a:lnTo>
                <a:lnTo>
                  <a:pt x="847447" y="57081"/>
                </a:lnTo>
                <a:lnTo>
                  <a:pt x="906889" y="49563"/>
                </a:lnTo>
                <a:lnTo>
                  <a:pt x="967782" y="42525"/>
                </a:lnTo>
                <a:lnTo>
                  <a:pt x="1030068" y="35980"/>
                </a:lnTo>
                <a:lnTo>
                  <a:pt x="1093690" y="29940"/>
                </a:lnTo>
                <a:lnTo>
                  <a:pt x="1158590" y="24416"/>
                </a:lnTo>
                <a:lnTo>
                  <a:pt x="1224710" y="19423"/>
                </a:lnTo>
                <a:lnTo>
                  <a:pt x="1291994" y="14970"/>
                </a:lnTo>
                <a:lnTo>
                  <a:pt x="1360382" y="11072"/>
                </a:lnTo>
                <a:lnTo>
                  <a:pt x="1429819" y="7740"/>
                </a:lnTo>
                <a:lnTo>
                  <a:pt x="1500245" y="4986"/>
                </a:lnTo>
                <a:lnTo>
                  <a:pt x="1571604" y="2823"/>
                </a:lnTo>
                <a:lnTo>
                  <a:pt x="1643838" y="1262"/>
                </a:lnTo>
                <a:lnTo>
                  <a:pt x="1716889" y="317"/>
                </a:lnTo>
                <a:lnTo>
                  <a:pt x="1790700" y="0"/>
                </a:lnTo>
                <a:lnTo>
                  <a:pt x="1864510" y="317"/>
                </a:lnTo>
                <a:lnTo>
                  <a:pt x="1937561" y="1262"/>
                </a:lnTo>
                <a:lnTo>
                  <a:pt x="2009795" y="2823"/>
                </a:lnTo>
                <a:lnTo>
                  <a:pt x="2081154" y="4986"/>
                </a:lnTo>
                <a:lnTo>
                  <a:pt x="2151580" y="7740"/>
                </a:lnTo>
                <a:lnTo>
                  <a:pt x="2221017" y="11072"/>
                </a:lnTo>
                <a:lnTo>
                  <a:pt x="2289405" y="14970"/>
                </a:lnTo>
                <a:lnTo>
                  <a:pt x="2356689" y="19423"/>
                </a:lnTo>
                <a:lnTo>
                  <a:pt x="2422809" y="24416"/>
                </a:lnTo>
                <a:lnTo>
                  <a:pt x="2487709" y="29940"/>
                </a:lnTo>
                <a:lnTo>
                  <a:pt x="2551331" y="35980"/>
                </a:lnTo>
                <a:lnTo>
                  <a:pt x="2613617" y="42525"/>
                </a:lnTo>
                <a:lnTo>
                  <a:pt x="2674510" y="49563"/>
                </a:lnTo>
                <a:lnTo>
                  <a:pt x="2733952" y="57081"/>
                </a:lnTo>
                <a:lnTo>
                  <a:pt x="2791885" y="65067"/>
                </a:lnTo>
                <a:lnTo>
                  <a:pt x="2848252" y="73509"/>
                </a:lnTo>
                <a:lnTo>
                  <a:pt x="2902995" y="82394"/>
                </a:lnTo>
                <a:lnTo>
                  <a:pt x="2956057" y="91711"/>
                </a:lnTo>
                <a:lnTo>
                  <a:pt x="3007379" y="101447"/>
                </a:lnTo>
                <a:lnTo>
                  <a:pt x="3056905" y="111590"/>
                </a:lnTo>
                <a:lnTo>
                  <a:pt x="3104577" y="122127"/>
                </a:lnTo>
                <a:lnTo>
                  <a:pt x="3150337" y="133046"/>
                </a:lnTo>
                <a:lnTo>
                  <a:pt x="3194127" y="144336"/>
                </a:lnTo>
                <a:lnTo>
                  <a:pt x="3235890" y="155983"/>
                </a:lnTo>
                <a:lnTo>
                  <a:pt x="3275569" y="167976"/>
                </a:lnTo>
                <a:lnTo>
                  <a:pt x="3313105" y="180302"/>
                </a:lnTo>
                <a:lnTo>
                  <a:pt x="3381520" y="205906"/>
                </a:lnTo>
                <a:lnTo>
                  <a:pt x="3440674" y="232695"/>
                </a:lnTo>
                <a:lnTo>
                  <a:pt x="3490106" y="260572"/>
                </a:lnTo>
                <a:lnTo>
                  <a:pt x="3529355" y="289439"/>
                </a:lnTo>
                <a:lnTo>
                  <a:pt x="3557962" y="319198"/>
                </a:lnTo>
                <a:lnTo>
                  <a:pt x="3579906" y="365294"/>
                </a:lnTo>
                <a:lnTo>
                  <a:pt x="3581400" y="381000"/>
                </a:lnTo>
                <a:lnTo>
                  <a:pt x="3579906" y="396705"/>
                </a:lnTo>
                <a:lnTo>
                  <a:pt x="3557962" y="442801"/>
                </a:lnTo>
                <a:lnTo>
                  <a:pt x="3529355" y="472560"/>
                </a:lnTo>
                <a:lnTo>
                  <a:pt x="3490106" y="501427"/>
                </a:lnTo>
                <a:lnTo>
                  <a:pt x="3440674" y="529304"/>
                </a:lnTo>
                <a:lnTo>
                  <a:pt x="3381520" y="556093"/>
                </a:lnTo>
                <a:lnTo>
                  <a:pt x="3313105" y="581697"/>
                </a:lnTo>
                <a:lnTo>
                  <a:pt x="3275569" y="594023"/>
                </a:lnTo>
                <a:lnTo>
                  <a:pt x="3235890" y="606016"/>
                </a:lnTo>
                <a:lnTo>
                  <a:pt x="3194127" y="617663"/>
                </a:lnTo>
                <a:lnTo>
                  <a:pt x="3150337" y="628953"/>
                </a:lnTo>
                <a:lnTo>
                  <a:pt x="3104577" y="639872"/>
                </a:lnTo>
                <a:lnTo>
                  <a:pt x="3056905" y="650409"/>
                </a:lnTo>
                <a:lnTo>
                  <a:pt x="3007379" y="660552"/>
                </a:lnTo>
                <a:lnTo>
                  <a:pt x="2956057" y="670288"/>
                </a:lnTo>
                <a:lnTo>
                  <a:pt x="2902995" y="679605"/>
                </a:lnTo>
                <a:lnTo>
                  <a:pt x="2848252" y="688490"/>
                </a:lnTo>
                <a:lnTo>
                  <a:pt x="2791885" y="696932"/>
                </a:lnTo>
                <a:lnTo>
                  <a:pt x="2733952" y="704918"/>
                </a:lnTo>
                <a:lnTo>
                  <a:pt x="2674510" y="712436"/>
                </a:lnTo>
                <a:lnTo>
                  <a:pt x="2613617" y="719474"/>
                </a:lnTo>
                <a:lnTo>
                  <a:pt x="2551331" y="726019"/>
                </a:lnTo>
                <a:lnTo>
                  <a:pt x="2487709" y="732059"/>
                </a:lnTo>
                <a:lnTo>
                  <a:pt x="2422809" y="737583"/>
                </a:lnTo>
                <a:lnTo>
                  <a:pt x="2356689" y="742576"/>
                </a:lnTo>
                <a:lnTo>
                  <a:pt x="2289405" y="747029"/>
                </a:lnTo>
                <a:lnTo>
                  <a:pt x="2221017" y="750927"/>
                </a:lnTo>
                <a:lnTo>
                  <a:pt x="2151580" y="754259"/>
                </a:lnTo>
                <a:lnTo>
                  <a:pt x="2081154" y="757013"/>
                </a:lnTo>
                <a:lnTo>
                  <a:pt x="2009795" y="759176"/>
                </a:lnTo>
                <a:lnTo>
                  <a:pt x="1937561" y="760737"/>
                </a:lnTo>
                <a:lnTo>
                  <a:pt x="1864510" y="761682"/>
                </a:lnTo>
                <a:lnTo>
                  <a:pt x="1790700" y="762000"/>
                </a:lnTo>
                <a:lnTo>
                  <a:pt x="1716889" y="761682"/>
                </a:lnTo>
                <a:lnTo>
                  <a:pt x="1643838" y="760737"/>
                </a:lnTo>
                <a:lnTo>
                  <a:pt x="1571604" y="759176"/>
                </a:lnTo>
                <a:lnTo>
                  <a:pt x="1500245" y="757013"/>
                </a:lnTo>
                <a:lnTo>
                  <a:pt x="1429819" y="754259"/>
                </a:lnTo>
                <a:lnTo>
                  <a:pt x="1360382" y="750927"/>
                </a:lnTo>
                <a:lnTo>
                  <a:pt x="1291994" y="747029"/>
                </a:lnTo>
                <a:lnTo>
                  <a:pt x="1224710" y="742576"/>
                </a:lnTo>
                <a:lnTo>
                  <a:pt x="1158590" y="737583"/>
                </a:lnTo>
                <a:lnTo>
                  <a:pt x="1093690" y="732059"/>
                </a:lnTo>
                <a:lnTo>
                  <a:pt x="1030068" y="726019"/>
                </a:lnTo>
                <a:lnTo>
                  <a:pt x="967782" y="719474"/>
                </a:lnTo>
                <a:lnTo>
                  <a:pt x="906889" y="712436"/>
                </a:lnTo>
                <a:lnTo>
                  <a:pt x="847447" y="704918"/>
                </a:lnTo>
                <a:lnTo>
                  <a:pt x="789514" y="696932"/>
                </a:lnTo>
                <a:lnTo>
                  <a:pt x="733147" y="688490"/>
                </a:lnTo>
                <a:lnTo>
                  <a:pt x="678404" y="679605"/>
                </a:lnTo>
                <a:lnTo>
                  <a:pt x="625342" y="670288"/>
                </a:lnTo>
                <a:lnTo>
                  <a:pt x="574020" y="660552"/>
                </a:lnTo>
                <a:lnTo>
                  <a:pt x="524494" y="650409"/>
                </a:lnTo>
                <a:lnTo>
                  <a:pt x="476822" y="639872"/>
                </a:lnTo>
                <a:lnTo>
                  <a:pt x="431062" y="628953"/>
                </a:lnTo>
                <a:lnTo>
                  <a:pt x="387272" y="617663"/>
                </a:lnTo>
                <a:lnTo>
                  <a:pt x="345509" y="606016"/>
                </a:lnTo>
                <a:lnTo>
                  <a:pt x="305830" y="594023"/>
                </a:lnTo>
                <a:lnTo>
                  <a:pt x="268294" y="581697"/>
                </a:lnTo>
                <a:lnTo>
                  <a:pt x="199879" y="556093"/>
                </a:lnTo>
                <a:lnTo>
                  <a:pt x="140725" y="529304"/>
                </a:lnTo>
                <a:lnTo>
                  <a:pt x="91293" y="501427"/>
                </a:lnTo>
                <a:lnTo>
                  <a:pt x="52044" y="472560"/>
                </a:lnTo>
                <a:lnTo>
                  <a:pt x="23437" y="442801"/>
                </a:lnTo>
                <a:lnTo>
                  <a:pt x="1493" y="396705"/>
                </a:lnTo>
                <a:lnTo>
                  <a:pt x="0" y="38100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22575" y="401574"/>
            <a:ext cx="28721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减少</a:t>
            </a:r>
            <a:r>
              <a:rPr spc="-10" dirty="0"/>
              <a:t>COUNT(*)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12140" y="1290351"/>
            <a:ext cx="7754620" cy="500761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85"/>
              </a:spcBef>
              <a:buChar char="•"/>
              <a:tabLst>
                <a:tab pos="356235" algn="l"/>
              </a:tabLst>
            </a:pPr>
            <a:r>
              <a:rPr sz="3200" spc="-5" dirty="0">
                <a:latin typeface="微软雅黑" panose="020B0503020204020204" charset="-122"/>
                <a:cs typeface="微软雅黑" panose="020B0503020204020204" charset="-122"/>
              </a:rPr>
              <a:t>MyISAM </a:t>
            </a:r>
            <a:r>
              <a:rPr sz="3200" spc="-20" dirty="0">
                <a:latin typeface="微软雅黑" panose="020B0503020204020204" charset="-122"/>
                <a:cs typeface="微软雅黑" panose="020B0503020204020204" charset="-122"/>
              </a:rPr>
              <a:t>VS</a:t>
            </a:r>
            <a:r>
              <a:rPr sz="32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3200" dirty="0">
                <a:latin typeface="微软雅黑" panose="020B0503020204020204" charset="-122"/>
                <a:cs typeface="微软雅黑" panose="020B0503020204020204" charset="-122"/>
              </a:rPr>
              <a:t>INNODB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80"/>
              </a:spcBef>
              <a:buFont typeface="Wingdings" panose="05000000000000000000"/>
              <a:buChar char=""/>
              <a:tabLst>
                <a:tab pos="927100" algn="l"/>
                <a:tab pos="927735" algn="l"/>
              </a:tabLst>
            </a:pPr>
            <a:r>
              <a:rPr lang="zh-CN" sz="2800" spc="-5" dirty="0"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带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WHERE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COUNT()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"/>
              <a:tabLst>
                <a:tab pos="927100" algn="l"/>
                <a:tab pos="927735" algn="l"/>
                <a:tab pos="3067050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带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WHERE	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COUNT()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 panose="02020503050405090304"/>
              <a:cs typeface="Times New Roman" panose="02020503050405090304"/>
            </a:endParaRPr>
          </a:p>
          <a:p>
            <a:pPr marL="469900" indent="-457835">
              <a:lnSpc>
                <a:spcPct val="100000"/>
              </a:lnSpc>
              <a:buFont typeface="Arial" panose="020B0604020202090204"/>
              <a:buChar char="•"/>
              <a:tabLst>
                <a:tab pos="469900" algn="l"/>
                <a:tab pos="469900" algn="l"/>
              </a:tabLst>
            </a:pPr>
            <a:r>
              <a:rPr sz="3200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COUNT(*)</a:t>
            </a:r>
            <a:r>
              <a:rPr sz="320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的资源开销大，尽</a:t>
            </a:r>
            <a:r>
              <a:rPr sz="3200" spc="-1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量</a:t>
            </a:r>
            <a:r>
              <a:rPr lang="zh-CN" sz="3200" spc="-1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3200" strike="dblStrike" spc="-1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3200" strike="noStrike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少用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469900" indent="-457835">
              <a:lnSpc>
                <a:spcPct val="100000"/>
              </a:lnSpc>
              <a:spcBef>
                <a:spcPts val="3650"/>
              </a:spcBef>
              <a:buFont typeface="Arial" panose="020B0604020202090204"/>
              <a:buChar char="•"/>
              <a:tabLst>
                <a:tab pos="469900" algn="l"/>
                <a:tab pos="469900" algn="l"/>
              </a:tabLst>
            </a:pPr>
            <a:r>
              <a:rPr sz="3200" spc="5" dirty="0">
                <a:latin typeface="微软雅黑" panose="020B0503020204020204" charset="-122"/>
                <a:cs typeface="微软雅黑" panose="020B0503020204020204" charset="-122"/>
              </a:rPr>
              <a:t>计数统计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marR="5080" lvl="1" indent="-457200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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实时统计：</a:t>
            </a:r>
            <a:r>
              <a:rPr sz="2800" spc="-15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memcach</a:t>
            </a:r>
            <a:r>
              <a:rPr sz="2800" spc="-15" dirty="0">
                <a:latin typeface="微软雅黑" panose="020B0503020204020204" charset="-122"/>
                <a:cs typeface="微软雅黑" panose="020B0503020204020204" charset="-122"/>
              </a:rPr>
              <a:t>e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，双</a:t>
            </a:r>
            <a:r>
              <a:rPr sz="2800" spc="10" dirty="0">
                <a:latin typeface="微软雅黑" panose="020B0503020204020204" charset="-122"/>
                <a:cs typeface="微软雅黑" panose="020B0503020204020204" charset="-122"/>
              </a:rPr>
              <a:t>向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更新</a:t>
            </a:r>
            <a:r>
              <a:rPr sz="2800" spc="10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凌晨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跑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基准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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非实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时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统计：尽</a:t>
            </a:r>
            <a:r>
              <a:rPr sz="2800" spc="-15" dirty="0">
                <a:latin typeface="微软雅黑" panose="020B0503020204020204" charset="-122"/>
                <a:cs typeface="微软雅黑" panose="020B0503020204020204" charset="-122"/>
              </a:rPr>
              <a:t>量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用单独统计表</a:t>
            </a:r>
            <a:r>
              <a:rPr sz="2800" spc="-15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定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期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重算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3158" y="401574"/>
            <a:ext cx="28238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LIMIT高效分页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59740" y="1069211"/>
            <a:ext cx="7216140" cy="489902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35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传统分页：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59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Select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* 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from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table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limit</a:t>
            </a:r>
            <a:r>
              <a:rPr sz="2400" spc="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10000,10;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har char=""/>
            </a:pPr>
            <a:endParaRPr sz="2600">
              <a:latin typeface="Times New Roman" panose="02020503050405090304"/>
              <a:cs typeface="Times New Roman" panose="02020503050405090304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3000" spc="-10" dirty="0">
                <a:latin typeface="微软雅黑" panose="020B0503020204020204" charset="-122"/>
                <a:cs typeface="微软雅黑" panose="020B0503020204020204" charset="-122"/>
              </a:rPr>
              <a:t>LIMIT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原理：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59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Limit</a:t>
            </a:r>
            <a:r>
              <a:rPr sz="24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10000,10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58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lang="zh-CN" sz="2400" dirty="0">
                <a:latin typeface="微软雅黑" panose="020B0503020204020204" charset="-122"/>
                <a:cs typeface="微软雅黑" panose="020B0503020204020204" charset="-122"/>
              </a:rPr>
              <a:t>偏移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量</a:t>
            </a:r>
            <a:r>
              <a:rPr lang="zh-CN" sz="2400" dirty="0">
                <a:latin typeface="微软雅黑" panose="020B0503020204020204" charset="-122"/>
                <a:cs typeface="微软雅黑" panose="020B0503020204020204" charset="-122"/>
              </a:rPr>
              <a:t>越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大则</a:t>
            </a:r>
            <a:r>
              <a:rPr lang="zh-CN" sz="2400" dirty="0">
                <a:latin typeface="微软雅黑" panose="020B0503020204020204" charset="-122"/>
                <a:cs typeface="微软雅黑" panose="020B0503020204020204" charset="-122"/>
              </a:rPr>
              <a:t>越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慢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har char=""/>
            </a:pPr>
            <a:endParaRPr sz="3150">
              <a:latin typeface="Times New Roman" panose="02020503050405090304"/>
              <a:cs typeface="Times New Roman" panose="02020503050405090304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3200" dirty="0">
                <a:latin typeface="微软雅黑" panose="020B0503020204020204" charset="-122"/>
                <a:cs typeface="微软雅黑" panose="020B0503020204020204" charset="-122"/>
              </a:rPr>
              <a:t>推荐分页</a:t>
            </a:r>
            <a:r>
              <a:rPr sz="3200" spc="5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marR="5080" lvl="1" indent="-457200">
              <a:lnSpc>
                <a:spcPct val="100000"/>
              </a:lnSpc>
              <a:spcBef>
                <a:spcPts val="56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200" spc="-5" dirty="0">
                <a:latin typeface="微软雅黑" panose="020B0503020204020204" charset="-122"/>
                <a:cs typeface="微软雅黑" panose="020B0503020204020204" charset="-122"/>
              </a:rPr>
              <a:t>Select * </a:t>
            </a:r>
            <a:r>
              <a:rPr sz="2200" spc="-15" dirty="0">
                <a:latin typeface="微软雅黑" panose="020B0503020204020204" charset="-122"/>
                <a:cs typeface="微软雅黑" panose="020B0503020204020204" charset="-122"/>
              </a:rPr>
              <a:t>from </a:t>
            </a:r>
            <a:r>
              <a:rPr sz="2200" spc="-5" dirty="0">
                <a:latin typeface="微软雅黑" panose="020B0503020204020204" charset="-122"/>
                <a:cs typeface="微软雅黑" panose="020B0503020204020204" charset="-122"/>
              </a:rPr>
              <a:t>table WHERE </a:t>
            </a:r>
            <a:r>
              <a:rPr sz="2200" spc="-1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id&gt;=23423 </a:t>
            </a:r>
            <a:r>
              <a:rPr sz="2200" spc="-5" dirty="0">
                <a:latin typeface="微软雅黑" panose="020B0503020204020204" charset="-122"/>
                <a:cs typeface="微软雅黑" panose="020B0503020204020204" charset="-122"/>
              </a:rPr>
              <a:t>limit </a:t>
            </a:r>
            <a:r>
              <a:rPr sz="2200" spc="-10" dirty="0">
                <a:latin typeface="微软雅黑" panose="020B0503020204020204" charset="-122"/>
                <a:cs typeface="微软雅黑" panose="020B0503020204020204" charset="-122"/>
              </a:rPr>
              <a:t>11; </a:t>
            </a:r>
            <a:r>
              <a:rPr sz="2200" spc="-1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 #10+1</a:t>
            </a:r>
            <a:r>
              <a:rPr sz="2200" spc="-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 (每页</a:t>
            </a:r>
            <a:r>
              <a:rPr sz="2200" spc="-1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10</a:t>
            </a:r>
            <a:r>
              <a:rPr sz="2200" spc="-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条)</a:t>
            </a:r>
            <a:endParaRPr sz="22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53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200" spc="-5" dirty="0">
                <a:latin typeface="微软雅黑" panose="020B0503020204020204" charset="-122"/>
                <a:cs typeface="微软雅黑" panose="020B0503020204020204" charset="-122"/>
              </a:rPr>
              <a:t>select * </a:t>
            </a:r>
            <a:r>
              <a:rPr sz="2200" spc="-15" dirty="0">
                <a:latin typeface="微软雅黑" panose="020B0503020204020204" charset="-122"/>
                <a:cs typeface="微软雅黑" panose="020B0503020204020204" charset="-122"/>
              </a:rPr>
              <a:t>from </a:t>
            </a:r>
            <a:r>
              <a:rPr sz="2200" spc="-5" dirty="0">
                <a:latin typeface="微软雅黑" panose="020B0503020204020204" charset="-122"/>
                <a:cs typeface="微软雅黑" panose="020B0503020204020204" charset="-122"/>
              </a:rPr>
              <a:t>table WHERE </a:t>
            </a:r>
            <a:r>
              <a:rPr sz="2200" spc="-1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id&gt;=23434 </a:t>
            </a:r>
            <a:r>
              <a:rPr sz="2200" spc="-5" dirty="0">
                <a:latin typeface="微软雅黑" panose="020B0503020204020204" charset="-122"/>
                <a:cs typeface="微软雅黑" panose="020B0503020204020204" charset="-122"/>
              </a:rPr>
              <a:t>limit</a:t>
            </a:r>
            <a:r>
              <a:rPr sz="2200" spc="10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spc="-10" dirty="0">
                <a:latin typeface="微软雅黑" panose="020B0503020204020204" charset="-122"/>
                <a:cs typeface="微软雅黑" panose="020B0503020204020204" charset="-122"/>
              </a:rPr>
              <a:t>11;</a:t>
            </a:r>
            <a:endParaRPr sz="2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8775" y="401574"/>
            <a:ext cx="32289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LIMIT的高效</a:t>
            </a:r>
            <a:r>
              <a:rPr spc="-15" dirty="0"/>
              <a:t>分</a:t>
            </a:r>
            <a:r>
              <a:rPr dirty="0"/>
              <a:t>页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12140" y="1069211"/>
            <a:ext cx="7693025" cy="531431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35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分页方式二：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590"/>
              </a:spcBef>
              <a:buFont typeface="Wingdings" panose="05000000000000000000"/>
              <a:buChar char=""/>
              <a:tabLst>
                <a:tab pos="927100" algn="l"/>
                <a:tab pos="927735" algn="l"/>
                <a:tab pos="7016115" algn="l"/>
              </a:tabLst>
            </a:pP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Select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* 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from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table WHERE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id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&gt;=</a:t>
            </a:r>
            <a:r>
              <a:rPr sz="2400" spc="1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(</a:t>
            </a:r>
            <a:r>
              <a:rPr sz="24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select	id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>
              <a:lnSpc>
                <a:spcPct val="100000"/>
              </a:lnSpc>
            </a:pP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from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table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limit </a:t>
            </a:r>
            <a:r>
              <a:rPr sz="2400" spc="-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10000,1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)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limit</a:t>
            </a:r>
            <a:r>
              <a:rPr sz="2400" spc="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10;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2290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分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页方式三：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marR="221615" lvl="1" indent="-457200">
              <a:lnSpc>
                <a:spcPct val="100000"/>
              </a:lnSpc>
              <a:spcBef>
                <a:spcPts val="59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SELECT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*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FROM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table INNER JOIN (SELECT</a:t>
            </a:r>
            <a:r>
              <a:rPr sz="24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id 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FROM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table LIMIT </a:t>
            </a:r>
            <a:r>
              <a:rPr sz="2400" spc="-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10000,10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) USING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(id)</a:t>
            </a:r>
            <a:r>
              <a:rPr sz="2400" spc="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;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2155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分页方式四：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585"/>
              </a:spcBef>
              <a:buFont typeface="Wingdings" panose="05000000000000000000"/>
              <a:buChar char=""/>
              <a:tabLst>
                <a:tab pos="927100" algn="l"/>
                <a:tab pos="927735" algn="l"/>
                <a:tab pos="3483610" algn="l"/>
                <a:tab pos="5551805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程序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取ID：select	id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from</a:t>
            </a:r>
            <a:r>
              <a:rPr sz="2400" spc="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table	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limit</a:t>
            </a:r>
            <a:r>
              <a:rPr sz="24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10000,10;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575"/>
              </a:spcBef>
              <a:buFont typeface="Wingdings" panose="05000000000000000000"/>
              <a:buChar char=""/>
              <a:tabLst>
                <a:tab pos="927100" algn="l"/>
                <a:tab pos="927735" algn="l"/>
                <a:tab pos="5714365" algn="l"/>
              </a:tabLst>
            </a:pP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Select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* 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from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table WHERE</a:t>
            </a:r>
            <a:r>
              <a:rPr sz="2400" spc="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id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in	(123,456…)</a:t>
            </a:r>
            <a:r>
              <a:rPr sz="2400" spc="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;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2150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可能需按场景分析</a:t>
            </a:r>
            <a:r>
              <a:rPr lang="zh-CN" sz="3000" dirty="0">
                <a:latin typeface="微软雅黑" panose="020B0503020204020204" charset="-122"/>
                <a:cs typeface="微软雅黑" panose="020B0503020204020204" charset="-122"/>
              </a:rPr>
              <a:t>并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重组索引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2575" y="401574"/>
            <a:ext cx="32289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LIMIT的高效</a:t>
            </a:r>
            <a:r>
              <a:rPr spc="-15" dirty="0"/>
              <a:t>分</a:t>
            </a:r>
            <a:r>
              <a:rPr dirty="0"/>
              <a:t>页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912974"/>
            <a:ext cx="8298815" cy="512508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6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示例：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413385">
              <a:lnSpc>
                <a:spcPct val="100000"/>
              </a:lnSpc>
              <a:spcBef>
                <a:spcPts val="430"/>
              </a:spcBef>
            </a:pPr>
            <a:r>
              <a:rPr sz="1600" b="1" spc="-10" dirty="0">
                <a:latin typeface="微软雅黑" panose="020B0503020204020204" charset="-122"/>
                <a:cs typeface="微软雅黑" panose="020B0503020204020204" charset="-122"/>
              </a:rPr>
              <a:t>MySQL&gt; </a:t>
            </a:r>
            <a:r>
              <a:rPr sz="1600" spc="-10" dirty="0">
                <a:latin typeface="微软雅黑" panose="020B0503020204020204" charset="-122"/>
                <a:cs typeface="微软雅黑" panose="020B0503020204020204" charset="-122"/>
              </a:rPr>
              <a:t>select 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sql_no_cache * </a:t>
            </a:r>
            <a:r>
              <a:rPr sz="1600" spc="-15" dirty="0">
                <a:latin typeface="微软雅黑" panose="020B0503020204020204" charset="-122"/>
                <a:cs typeface="微软雅黑" panose="020B0503020204020204" charset="-122"/>
              </a:rPr>
              <a:t>from 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post limit</a:t>
            </a:r>
            <a:r>
              <a:rPr sz="1600" spc="1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10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,10;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413385">
              <a:lnSpc>
                <a:spcPct val="100000"/>
              </a:lnSpc>
              <a:spcBef>
                <a:spcPts val="390"/>
              </a:spcBef>
            </a:pP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10 </a:t>
            </a:r>
            <a:r>
              <a:rPr sz="1600" spc="-10" dirty="0">
                <a:latin typeface="微软雅黑" panose="020B0503020204020204" charset="-122"/>
                <a:cs typeface="微软雅黑" panose="020B0503020204020204" charset="-122"/>
              </a:rPr>
              <a:t>row in 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set (</a:t>
            </a:r>
            <a:r>
              <a:rPr sz="16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0.01</a:t>
            </a:r>
            <a:r>
              <a:rPr sz="1600" b="1" spc="1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sec)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413385" marR="2341880">
              <a:lnSpc>
                <a:spcPct val="120000"/>
              </a:lnSpc>
              <a:spcBef>
                <a:spcPts val="1005"/>
              </a:spcBef>
            </a:pPr>
            <a:r>
              <a:rPr sz="1600" b="1" spc="-10" dirty="0">
                <a:latin typeface="微软雅黑" panose="020B0503020204020204" charset="-122"/>
                <a:cs typeface="微软雅黑" panose="020B0503020204020204" charset="-122"/>
              </a:rPr>
              <a:t>MySQL&gt; </a:t>
            </a:r>
            <a:r>
              <a:rPr sz="1600" spc="-10" dirty="0">
                <a:latin typeface="微软雅黑" panose="020B0503020204020204" charset="-122"/>
                <a:cs typeface="微软雅黑" panose="020B0503020204020204" charset="-122"/>
              </a:rPr>
              <a:t>select 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sql_no_cache * </a:t>
            </a:r>
            <a:r>
              <a:rPr sz="1600" spc="-15" dirty="0">
                <a:latin typeface="微软雅黑" panose="020B0503020204020204" charset="-122"/>
                <a:cs typeface="微软雅黑" panose="020B0503020204020204" charset="-122"/>
              </a:rPr>
              <a:t>from 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post limit </a:t>
            </a:r>
            <a:r>
              <a:rPr sz="1600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20000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,10;  10 </a:t>
            </a:r>
            <a:r>
              <a:rPr sz="1600" spc="-15" dirty="0">
                <a:latin typeface="微软雅黑" panose="020B0503020204020204" charset="-122"/>
                <a:cs typeface="微软雅黑" panose="020B0503020204020204" charset="-122"/>
              </a:rPr>
              <a:t>row 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in set </a:t>
            </a:r>
            <a:r>
              <a:rPr sz="1600" spc="-10" dirty="0">
                <a:latin typeface="微软雅黑" panose="020B0503020204020204" charset="-122"/>
                <a:cs typeface="微软雅黑" panose="020B0503020204020204" charset="-122"/>
              </a:rPr>
              <a:t>(</a:t>
            </a:r>
            <a:r>
              <a:rPr sz="1600" b="1" spc="-1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0.13</a:t>
            </a:r>
            <a:r>
              <a:rPr sz="1600" b="1" spc="5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spc="-10" dirty="0">
                <a:latin typeface="微软雅黑" panose="020B0503020204020204" charset="-122"/>
                <a:cs typeface="微软雅黑" panose="020B0503020204020204" charset="-122"/>
              </a:rPr>
              <a:t>sec)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413385" marR="2302510">
              <a:lnSpc>
                <a:spcPct val="120000"/>
              </a:lnSpc>
              <a:spcBef>
                <a:spcPts val="1010"/>
              </a:spcBef>
            </a:pPr>
            <a:r>
              <a:rPr sz="1600" b="1" spc="-10" dirty="0">
                <a:latin typeface="微软雅黑" panose="020B0503020204020204" charset="-122"/>
                <a:cs typeface="微软雅黑" panose="020B0503020204020204" charset="-122"/>
              </a:rPr>
              <a:t>MySQL&gt; </a:t>
            </a:r>
            <a:r>
              <a:rPr sz="1600" spc="-10" dirty="0">
                <a:latin typeface="微软雅黑" panose="020B0503020204020204" charset="-122"/>
                <a:cs typeface="微软雅黑" panose="020B0503020204020204" charset="-122"/>
              </a:rPr>
              <a:t>select 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sql_no_cache * </a:t>
            </a:r>
            <a:r>
              <a:rPr sz="1600" spc="-15" dirty="0">
                <a:latin typeface="微软雅黑" panose="020B0503020204020204" charset="-122"/>
                <a:cs typeface="微软雅黑" panose="020B0503020204020204" charset="-122"/>
              </a:rPr>
              <a:t>from 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post limit </a:t>
            </a:r>
            <a:r>
              <a:rPr sz="16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80000,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10;  10 </a:t>
            </a:r>
            <a:r>
              <a:rPr sz="1600" spc="-10" dirty="0">
                <a:latin typeface="微软雅黑" panose="020B0503020204020204" charset="-122"/>
                <a:cs typeface="微软雅黑" panose="020B0503020204020204" charset="-122"/>
              </a:rPr>
              <a:t>rows 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in set </a:t>
            </a:r>
            <a:r>
              <a:rPr sz="1600" spc="-10" dirty="0">
                <a:latin typeface="微软雅黑" panose="020B0503020204020204" charset="-122"/>
                <a:cs typeface="微软雅黑" panose="020B0503020204020204" charset="-122"/>
              </a:rPr>
              <a:t>(</a:t>
            </a:r>
            <a:r>
              <a:rPr sz="1600" b="1" spc="-1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0.58</a:t>
            </a:r>
            <a:r>
              <a:rPr sz="1600" b="1" spc="6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spc="-10" dirty="0">
                <a:latin typeface="微软雅黑" panose="020B0503020204020204" charset="-122"/>
                <a:cs typeface="微软雅黑" panose="020B0503020204020204" charset="-122"/>
              </a:rPr>
              <a:t>sec)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413385" marR="2211070">
              <a:lnSpc>
                <a:spcPct val="120000"/>
              </a:lnSpc>
              <a:spcBef>
                <a:spcPts val="1300"/>
              </a:spcBef>
            </a:pPr>
            <a:r>
              <a:rPr sz="1600" b="1" spc="-10" dirty="0">
                <a:latin typeface="微软雅黑" panose="020B0503020204020204" charset="-122"/>
                <a:cs typeface="微软雅黑" panose="020B0503020204020204" charset="-122"/>
              </a:rPr>
              <a:t>MySQL&gt; </a:t>
            </a:r>
            <a:r>
              <a:rPr sz="1600" spc="-10" dirty="0">
                <a:latin typeface="微软雅黑" panose="020B0503020204020204" charset="-122"/>
                <a:cs typeface="微软雅黑" panose="020B0503020204020204" charset="-122"/>
              </a:rPr>
              <a:t>select 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sql_no_cache id </a:t>
            </a:r>
            <a:r>
              <a:rPr sz="1600" spc="-10" dirty="0">
                <a:latin typeface="微软雅黑" panose="020B0503020204020204" charset="-122"/>
                <a:cs typeface="微软雅黑" panose="020B0503020204020204" charset="-122"/>
              </a:rPr>
              <a:t>from 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post limit </a:t>
            </a:r>
            <a:r>
              <a:rPr sz="16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80000,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10;  10 </a:t>
            </a:r>
            <a:r>
              <a:rPr sz="1600" spc="-10" dirty="0">
                <a:latin typeface="微软雅黑" panose="020B0503020204020204" charset="-122"/>
                <a:cs typeface="微软雅黑" panose="020B0503020204020204" charset="-122"/>
              </a:rPr>
              <a:t>rows 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in set </a:t>
            </a:r>
            <a:r>
              <a:rPr sz="1600" spc="-10" dirty="0">
                <a:latin typeface="微软雅黑" panose="020B0503020204020204" charset="-122"/>
                <a:cs typeface="微软雅黑" panose="020B0503020204020204" charset="-122"/>
              </a:rPr>
              <a:t>(</a:t>
            </a:r>
            <a:r>
              <a:rPr sz="1600" b="1" spc="-1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0.02</a:t>
            </a:r>
            <a:r>
              <a:rPr sz="1600" b="1" spc="5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sec)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413385" marR="945515">
              <a:lnSpc>
                <a:spcPct val="120000"/>
              </a:lnSpc>
              <a:spcBef>
                <a:spcPts val="1515"/>
              </a:spcBef>
            </a:pPr>
            <a:r>
              <a:rPr sz="1600" b="1" spc="-10" dirty="0">
                <a:latin typeface="微软雅黑" panose="020B0503020204020204" charset="-122"/>
                <a:cs typeface="微软雅黑" panose="020B0503020204020204" charset="-122"/>
              </a:rPr>
              <a:t>MySQL&gt; </a:t>
            </a:r>
            <a:r>
              <a:rPr sz="1600" spc="-10" dirty="0">
                <a:latin typeface="微软雅黑" panose="020B0503020204020204" charset="-122"/>
                <a:cs typeface="微软雅黑" panose="020B0503020204020204" charset="-122"/>
              </a:rPr>
              <a:t>select 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sql_no_cache * </a:t>
            </a:r>
            <a:r>
              <a:rPr sz="1600" spc="-10" dirty="0">
                <a:latin typeface="微软雅黑" panose="020B0503020204020204" charset="-122"/>
                <a:cs typeface="微软雅黑" panose="020B0503020204020204" charset="-122"/>
              </a:rPr>
              <a:t>from 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post WHERE </a:t>
            </a:r>
            <a:r>
              <a:rPr sz="1600" spc="-10" dirty="0">
                <a:latin typeface="微软雅黑" panose="020B0503020204020204" charset="-122"/>
                <a:cs typeface="微软雅黑" panose="020B0503020204020204" charset="-122"/>
              </a:rPr>
              <a:t>id&gt;=323423 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limit 10;  10 </a:t>
            </a:r>
            <a:r>
              <a:rPr sz="1600" spc="-10" dirty="0">
                <a:latin typeface="微软雅黑" panose="020B0503020204020204" charset="-122"/>
                <a:cs typeface="微软雅黑" panose="020B0503020204020204" charset="-122"/>
              </a:rPr>
              <a:t>rows 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in set </a:t>
            </a:r>
            <a:r>
              <a:rPr sz="1600" spc="-10" dirty="0">
                <a:latin typeface="微软雅黑" panose="020B0503020204020204" charset="-122"/>
                <a:cs typeface="微软雅黑" panose="020B0503020204020204" charset="-122"/>
              </a:rPr>
              <a:t>(</a:t>
            </a:r>
            <a:r>
              <a:rPr sz="1600" b="1" spc="-1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0.01</a:t>
            </a:r>
            <a:r>
              <a:rPr sz="1600" b="1" spc="6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spc="-10" dirty="0">
                <a:latin typeface="微软雅黑" panose="020B0503020204020204" charset="-122"/>
                <a:cs typeface="微软雅黑" panose="020B0503020204020204" charset="-122"/>
              </a:rPr>
              <a:t>sec)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latin typeface="Times New Roman" panose="02020503050405090304"/>
              <a:cs typeface="Times New Roman" panose="02020503050405090304"/>
            </a:endParaRPr>
          </a:p>
          <a:p>
            <a:pPr marL="413385">
              <a:lnSpc>
                <a:spcPct val="100000"/>
              </a:lnSpc>
            </a:pPr>
            <a:r>
              <a:rPr sz="1600" b="1" spc="-10" dirty="0">
                <a:latin typeface="微软雅黑" panose="020B0503020204020204" charset="-122"/>
                <a:cs typeface="微软雅黑" panose="020B0503020204020204" charset="-122"/>
              </a:rPr>
              <a:t>MySQL&gt; </a:t>
            </a:r>
            <a:r>
              <a:rPr sz="1600" spc="-10" dirty="0">
                <a:latin typeface="微软雅黑" panose="020B0503020204020204" charset="-122"/>
                <a:cs typeface="微软雅黑" panose="020B0503020204020204" charset="-122"/>
              </a:rPr>
              <a:t>select 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* </a:t>
            </a:r>
            <a:r>
              <a:rPr sz="1600" spc="-15" dirty="0">
                <a:latin typeface="微软雅黑" panose="020B0503020204020204" charset="-122"/>
                <a:cs typeface="微软雅黑" panose="020B0503020204020204" charset="-122"/>
              </a:rPr>
              <a:t>from 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post WHERE id &gt;= ( </a:t>
            </a:r>
            <a:r>
              <a:rPr sz="1600" spc="-10" dirty="0">
                <a:latin typeface="微软雅黑" panose="020B0503020204020204" charset="-122"/>
                <a:cs typeface="微软雅黑" panose="020B0503020204020204" charset="-122"/>
              </a:rPr>
              <a:t>select 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sql_no_cache id </a:t>
            </a:r>
            <a:r>
              <a:rPr sz="1600" spc="-10" dirty="0">
                <a:latin typeface="微软雅黑" panose="020B0503020204020204" charset="-122"/>
                <a:cs typeface="微软雅黑" panose="020B0503020204020204" charset="-122"/>
              </a:rPr>
              <a:t>from 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post</a:t>
            </a:r>
            <a:r>
              <a:rPr sz="1600" spc="2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limit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413385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微软雅黑" panose="020B0503020204020204" charset="-122"/>
                <a:cs typeface="微软雅黑" panose="020B0503020204020204" charset="-122"/>
              </a:rPr>
              <a:t>80000,1 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) limit 10</a:t>
            </a:r>
            <a:r>
              <a:rPr sz="1600" spc="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;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413385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10 </a:t>
            </a:r>
            <a:r>
              <a:rPr sz="1600" spc="-10" dirty="0">
                <a:latin typeface="微软雅黑" panose="020B0503020204020204" charset="-122"/>
                <a:cs typeface="微软雅黑" panose="020B0503020204020204" charset="-122"/>
              </a:rPr>
              <a:t>rows 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in set (</a:t>
            </a:r>
            <a:r>
              <a:rPr sz="16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0.02</a:t>
            </a:r>
            <a:r>
              <a:rPr sz="1600" b="1" spc="5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spc="-10" dirty="0">
                <a:latin typeface="微软雅黑" panose="020B0503020204020204" charset="-122"/>
                <a:cs typeface="微软雅黑" panose="020B0503020204020204" charset="-122"/>
              </a:rPr>
              <a:t>sec)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143438"/>
            <a:ext cx="9144000" cy="1214755"/>
          </a:xfrm>
          <a:custGeom>
            <a:avLst/>
            <a:gdLst/>
            <a:ahLst/>
            <a:cxnLst/>
            <a:rect l="l" t="t" r="r" b="b"/>
            <a:pathLst>
              <a:path w="9144000" h="1214754">
                <a:moveTo>
                  <a:pt x="0" y="1214437"/>
                </a:moveTo>
                <a:lnTo>
                  <a:pt x="9144000" y="1214437"/>
                </a:lnTo>
                <a:lnTo>
                  <a:pt x="9144000" y="0"/>
                </a:lnTo>
                <a:lnTo>
                  <a:pt x="0" y="0"/>
                </a:lnTo>
                <a:lnTo>
                  <a:pt x="0" y="12144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93747" y="4591050"/>
            <a:ext cx="165353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核心军规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628644"/>
            <a:ext cx="2043683" cy="262432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6636" y="3628644"/>
            <a:ext cx="1877568" cy="2624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7920" y="4357623"/>
            <a:ext cx="383540" cy="876300"/>
          </a:xfrm>
          <a:custGeom>
            <a:avLst/>
            <a:gdLst/>
            <a:ahLst/>
            <a:cxnLst/>
            <a:rect l="l" t="t" r="r" b="b"/>
            <a:pathLst>
              <a:path w="383540" h="876300">
                <a:moveTo>
                  <a:pt x="383374" y="245871"/>
                </a:moveTo>
                <a:lnTo>
                  <a:pt x="216090" y="245871"/>
                </a:lnTo>
                <a:lnTo>
                  <a:pt x="216090" y="876300"/>
                </a:lnTo>
                <a:lnTo>
                  <a:pt x="383374" y="876300"/>
                </a:lnTo>
                <a:lnTo>
                  <a:pt x="383374" y="245871"/>
                </a:lnTo>
                <a:close/>
              </a:path>
              <a:path w="383540" h="876300">
                <a:moveTo>
                  <a:pt x="383374" y="0"/>
                </a:moveTo>
                <a:lnTo>
                  <a:pt x="247650" y="0"/>
                </a:lnTo>
                <a:lnTo>
                  <a:pt x="230348" y="38596"/>
                </a:lnTo>
                <a:lnTo>
                  <a:pt x="207017" y="74739"/>
                </a:lnTo>
                <a:lnTo>
                  <a:pt x="177660" y="108406"/>
                </a:lnTo>
                <a:lnTo>
                  <a:pt x="142278" y="139573"/>
                </a:lnTo>
                <a:lnTo>
                  <a:pt x="104582" y="167078"/>
                </a:lnTo>
                <a:lnTo>
                  <a:pt x="68305" y="189785"/>
                </a:lnTo>
                <a:lnTo>
                  <a:pt x="33444" y="207706"/>
                </a:lnTo>
                <a:lnTo>
                  <a:pt x="0" y="220852"/>
                </a:lnTo>
                <a:lnTo>
                  <a:pt x="0" y="372618"/>
                </a:lnTo>
                <a:lnTo>
                  <a:pt x="48457" y="354388"/>
                </a:lnTo>
                <a:lnTo>
                  <a:pt x="94295" y="332611"/>
                </a:lnTo>
                <a:lnTo>
                  <a:pt x="137513" y="307274"/>
                </a:lnTo>
                <a:lnTo>
                  <a:pt x="178112" y="278365"/>
                </a:lnTo>
                <a:lnTo>
                  <a:pt x="216090" y="245871"/>
                </a:lnTo>
                <a:lnTo>
                  <a:pt x="383374" y="245871"/>
                </a:lnTo>
                <a:lnTo>
                  <a:pt x="3833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7920" y="4357623"/>
            <a:ext cx="383540" cy="876300"/>
          </a:xfrm>
          <a:custGeom>
            <a:avLst/>
            <a:gdLst/>
            <a:ahLst/>
            <a:cxnLst/>
            <a:rect l="l" t="t" r="r" b="b"/>
            <a:pathLst>
              <a:path w="383540" h="876300">
                <a:moveTo>
                  <a:pt x="247650" y="0"/>
                </a:moveTo>
                <a:lnTo>
                  <a:pt x="383374" y="0"/>
                </a:lnTo>
                <a:lnTo>
                  <a:pt x="383374" y="876300"/>
                </a:lnTo>
                <a:lnTo>
                  <a:pt x="216090" y="876300"/>
                </a:lnTo>
                <a:lnTo>
                  <a:pt x="216090" y="245871"/>
                </a:lnTo>
                <a:lnTo>
                  <a:pt x="178112" y="278365"/>
                </a:lnTo>
                <a:lnTo>
                  <a:pt x="137513" y="307274"/>
                </a:lnTo>
                <a:lnTo>
                  <a:pt x="94295" y="332611"/>
                </a:lnTo>
                <a:lnTo>
                  <a:pt x="48457" y="354388"/>
                </a:lnTo>
                <a:lnTo>
                  <a:pt x="0" y="372618"/>
                </a:lnTo>
                <a:lnTo>
                  <a:pt x="0" y="220852"/>
                </a:lnTo>
                <a:lnTo>
                  <a:pt x="33444" y="207706"/>
                </a:lnTo>
                <a:lnTo>
                  <a:pt x="68305" y="189785"/>
                </a:lnTo>
                <a:lnTo>
                  <a:pt x="104582" y="167078"/>
                </a:lnTo>
                <a:lnTo>
                  <a:pt x="142278" y="139573"/>
                </a:lnTo>
                <a:lnTo>
                  <a:pt x="177660" y="108406"/>
                </a:lnTo>
                <a:lnTo>
                  <a:pt x="207017" y="74739"/>
                </a:lnTo>
                <a:lnTo>
                  <a:pt x="230348" y="38596"/>
                </a:lnTo>
                <a:lnTo>
                  <a:pt x="247650" y="0"/>
                </a:lnTo>
                <a:close/>
              </a:path>
            </a:pathLst>
          </a:custGeom>
          <a:ln w="18288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6375" y="401574"/>
            <a:ext cx="53079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用</a:t>
            </a:r>
            <a:r>
              <a:rPr spc="-5" dirty="0"/>
              <a:t>UNION</a:t>
            </a:r>
            <a:r>
              <a:rPr spc="-20" dirty="0"/>
              <a:t> </a:t>
            </a:r>
            <a:r>
              <a:rPr dirty="0"/>
              <a:t>ALL</a:t>
            </a:r>
            <a:r>
              <a:rPr spc="-30" dirty="0"/>
              <a:t> </a:t>
            </a:r>
            <a:r>
              <a:rPr dirty="0"/>
              <a:t>而非</a:t>
            </a:r>
            <a:r>
              <a:rPr spc="-20" dirty="0"/>
              <a:t> </a:t>
            </a:r>
            <a:r>
              <a:rPr spc="-5" dirty="0"/>
              <a:t>UNION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612140" y="1299178"/>
            <a:ext cx="7917180" cy="455422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25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若无需对结果进行去重，则</a:t>
            </a:r>
            <a:r>
              <a:rPr sz="3000" spc="-25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UNION</a:t>
            </a:r>
            <a:r>
              <a:rPr sz="3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ALL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UNION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有去重开销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Wingdings" panose="05000000000000000000"/>
              <a:buChar char=""/>
            </a:pPr>
            <a:endParaRPr sz="4600">
              <a:latin typeface="Times New Roman" panose="02020503050405090304"/>
              <a:cs typeface="Times New Roman" panose="02020503050405090304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CN" sz="3000">
                <a:latin typeface="微软雅黑" panose="020B0503020204020204" charset="-122"/>
                <a:cs typeface="微软雅黑" panose="020B0503020204020204" charset="-122"/>
              </a:rPr>
              <a:t>举例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469900" marR="5080" indent="48260">
              <a:lnSpc>
                <a:spcPct val="100000"/>
              </a:lnSpc>
              <a:spcBef>
                <a:spcPts val="620"/>
              </a:spcBef>
            </a:pPr>
            <a:r>
              <a:rPr sz="2400" spc="-5" dirty="0">
                <a:latin typeface="Arial" panose="020B0604020202090204"/>
                <a:cs typeface="Arial" panose="020B0604020202090204"/>
              </a:rPr>
              <a:t>MySQL&gt;SELECT * </a:t>
            </a:r>
            <a:r>
              <a:rPr sz="2400" dirty="0">
                <a:latin typeface="Arial" panose="020B0604020202090204"/>
                <a:cs typeface="Arial" panose="020B0604020202090204"/>
              </a:rPr>
              <a:t>FROM </a:t>
            </a:r>
            <a:r>
              <a:rPr sz="2400" spc="-20" dirty="0">
                <a:latin typeface="Arial" panose="020B0604020202090204"/>
                <a:cs typeface="Arial" panose="020B0604020202090204"/>
              </a:rPr>
              <a:t>detail20091128 </a:t>
            </a:r>
            <a:r>
              <a:rPr sz="2400" spc="-5" dirty="0">
                <a:latin typeface="Arial" panose="020B0604020202090204"/>
                <a:cs typeface="Arial" panose="020B0604020202090204"/>
              </a:rPr>
              <a:t>UNION</a:t>
            </a:r>
            <a:r>
              <a:rPr sz="2400" spc="-80" dirty="0">
                <a:latin typeface="Arial" panose="020B0604020202090204"/>
                <a:cs typeface="Arial" panose="020B0604020202090204"/>
              </a:rPr>
              <a:t> </a:t>
            </a:r>
            <a:r>
              <a:rPr sz="2400" spc="-5" dirty="0">
                <a:latin typeface="Arial" panose="020B0604020202090204"/>
                <a:cs typeface="Arial" panose="020B0604020202090204"/>
              </a:rPr>
              <a:t>ALL  SELECT * FROM </a:t>
            </a:r>
            <a:r>
              <a:rPr sz="2400" spc="-20" dirty="0">
                <a:latin typeface="Arial" panose="020B0604020202090204"/>
                <a:cs typeface="Arial" panose="020B0604020202090204"/>
              </a:rPr>
              <a:t>detail20110427 </a:t>
            </a:r>
            <a:r>
              <a:rPr sz="2400" spc="-5" dirty="0">
                <a:latin typeface="Arial" panose="020B0604020202090204"/>
                <a:cs typeface="Arial" panose="020B0604020202090204"/>
              </a:rPr>
              <a:t>UNION ALL  SELECT * FROM </a:t>
            </a:r>
            <a:r>
              <a:rPr sz="2400" spc="-20" dirty="0">
                <a:latin typeface="Arial" panose="020B0604020202090204"/>
                <a:cs typeface="Arial" panose="020B0604020202090204"/>
              </a:rPr>
              <a:t>detail20110426 </a:t>
            </a:r>
            <a:r>
              <a:rPr sz="2400" spc="-5" dirty="0">
                <a:latin typeface="Arial" panose="020B0604020202090204"/>
                <a:cs typeface="Arial" panose="020B0604020202090204"/>
              </a:rPr>
              <a:t>UNION ALL  SELECT * FROM </a:t>
            </a:r>
            <a:r>
              <a:rPr sz="2400" spc="-20" dirty="0">
                <a:latin typeface="Arial" panose="020B0604020202090204"/>
                <a:cs typeface="Arial" panose="020B0604020202090204"/>
              </a:rPr>
              <a:t>detail20110425 </a:t>
            </a:r>
            <a:r>
              <a:rPr sz="2400" spc="-5" dirty="0">
                <a:latin typeface="Arial" panose="020B0604020202090204"/>
                <a:cs typeface="Arial" panose="020B0604020202090204"/>
              </a:rPr>
              <a:t>UNION ALL  SELECT * FROM </a:t>
            </a:r>
            <a:r>
              <a:rPr sz="2400" spc="-20" dirty="0">
                <a:latin typeface="Arial" panose="020B0604020202090204"/>
                <a:cs typeface="Arial" panose="020B0604020202090204"/>
              </a:rPr>
              <a:t>detail20110424 </a:t>
            </a:r>
            <a:r>
              <a:rPr sz="2400" spc="-5" dirty="0">
                <a:latin typeface="Arial" panose="020B0604020202090204"/>
                <a:cs typeface="Arial" panose="020B0604020202090204"/>
              </a:rPr>
              <a:t>UNION ALL  SELECT </a:t>
            </a:r>
            <a:r>
              <a:rPr sz="2400" dirty="0">
                <a:latin typeface="Arial" panose="020B0604020202090204"/>
                <a:cs typeface="Arial" panose="020B0604020202090204"/>
              </a:rPr>
              <a:t>* </a:t>
            </a:r>
            <a:r>
              <a:rPr sz="2400" spc="-5" dirty="0">
                <a:latin typeface="Arial" panose="020B0604020202090204"/>
                <a:cs typeface="Arial" panose="020B0604020202090204"/>
              </a:rPr>
              <a:t>FROM</a:t>
            </a:r>
            <a:r>
              <a:rPr sz="2400" spc="-30" dirty="0">
                <a:latin typeface="Arial" panose="020B0604020202090204"/>
                <a:cs typeface="Arial" panose="020B0604020202090204"/>
              </a:rPr>
              <a:t> </a:t>
            </a:r>
            <a:r>
              <a:rPr sz="2400" spc="-20" dirty="0">
                <a:latin typeface="Arial" panose="020B0604020202090204"/>
                <a:cs typeface="Arial" panose="020B0604020202090204"/>
              </a:rPr>
              <a:t>detail20110423;</a:t>
            </a:r>
            <a:endParaRPr sz="2400"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22575" y="401574"/>
            <a:ext cx="368807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分解联接保证高并发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12140" y="1238758"/>
            <a:ext cx="8162925" cy="5221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高</a:t>
            </a:r>
            <a:r>
              <a:rPr lang="zh-CN" sz="3000" dirty="0">
                <a:latin typeface="微软雅黑" panose="020B0503020204020204" charset="-122"/>
                <a:cs typeface="微软雅黑" panose="020B0503020204020204" charset="-122"/>
              </a:rPr>
              <a:t>并</a:t>
            </a:r>
            <a:r>
              <a:rPr sz="3000" spc="-10" dirty="0">
                <a:latin typeface="微软雅黑" panose="020B0503020204020204" charset="-122"/>
                <a:cs typeface="微软雅黑" panose="020B0503020204020204" charset="-122"/>
              </a:rPr>
              <a:t>发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DB</a:t>
            </a:r>
            <a:r>
              <a:rPr lang="zh-CN" sz="3000" spc="-5" dirty="0"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建议进行</a:t>
            </a:r>
            <a:r>
              <a:rPr sz="3000" spc="-10" dirty="0">
                <a:latin typeface="微软雅黑" panose="020B0503020204020204" charset="-122"/>
                <a:cs typeface="微软雅黑" panose="020B0503020204020204" charset="-122"/>
              </a:rPr>
              <a:t>两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个表以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上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的JOIN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2735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适当分解联接保证高幵发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812800" lvl="1" indent="-343535">
              <a:lnSpc>
                <a:spcPct val="100000"/>
              </a:lnSpc>
              <a:spcBef>
                <a:spcPts val="510"/>
              </a:spcBef>
              <a:buFont typeface="Wingdings" panose="05000000000000000000"/>
              <a:buChar char=""/>
              <a:tabLst>
                <a:tab pos="812800" algn="l"/>
                <a:tab pos="813435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可缓存大量早期数据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812800" lvl="1" indent="-343535">
              <a:lnSpc>
                <a:spcPct val="100000"/>
              </a:lnSpc>
              <a:spcBef>
                <a:spcPts val="480"/>
              </a:spcBef>
              <a:buFont typeface="Wingdings" panose="05000000000000000000"/>
              <a:buChar char=""/>
              <a:tabLst>
                <a:tab pos="812800" algn="l"/>
                <a:tab pos="813435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对大表的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小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ID</a:t>
            </a:r>
            <a:r>
              <a:rPr sz="20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IN()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812800" lvl="1" indent="-343535">
              <a:lnSpc>
                <a:spcPct val="100000"/>
              </a:lnSpc>
              <a:spcBef>
                <a:spcPts val="480"/>
              </a:spcBef>
              <a:buFont typeface="Wingdings" panose="05000000000000000000"/>
              <a:buChar char=""/>
              <a:tabLst>
                <a:tab pos="812800" algn="l"/>
                <a:tab pos="813435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联接引用同一个表多次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Wingdings" panose="05000000000000000000"/>
              <a:buChar char=""/>
            </a:pPr>
            <a:endParaRPr sz="2350">
              <a:latin typeface="Times New Roman" panose="02020503050405090304"/>
              <a:cs typeface="Times New Roman" panose="02020503050405090304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lang="zh-CN" sz="3000" dirty="0">
                <a:latin typeface="微软雅黑" panose="020B0503020204020204" charset="-122"/>
                <a:cs typeface="微软雅黑" panose="020B0503020204020204" charset="-122"/>
              </a:rPr>
              <a:t>举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例：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550545" marR="5080" indent="-137160">
              <a:lnSpc>
                <a:spcPct val="120000"/>
              </a:lnSpc>
              <a:spcBef>
                <a:spcPts val="35"/>
              </a:spcBef>
              <a:tabLst>
                <a:tab pos="3479165" algn="l"/>
                <a:tab pos="4902200" algn="l"/>
              </a:tabLst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MySQL&gt; Select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*</a:t>
            </a:r>
            <a:r>
              <a:rPr sz="1800" spc="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from</a:t>
            </a:r>
            <a:r>
              <a:rPr sz="1800" spc="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tag	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JOIN tag_post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on 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tag_post.tag_id=tag.id  JOIN post</a:t>
            </a:r>
            <a:r>
              <a:rPr sz="1800" spc="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on</a:t>
            </a:r>
            <a:r>
              <a:rPr sz="1800" spc="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tag_post.post_id=post.id	WHERE</a:t>
            </a:r>
            <a:r>
              <a:rPr sz="18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tag.tag=‘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二手玩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具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’;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413385">
              <a:lnSpc>
                <a:spcPct val="100000"/>
              </a:lnSpc>
              <a:spcBef>
                <a:spcPts val="450"/>
              </a:spcBef>
            </a:pPr>
            <a:r>
              <a:rPr sz="1800" dirty="0">
                <a:latin typeface="Wingdings" panose="05000000000000000000"/>
                <a:cs typeface="Wingdings" panose="05000000000000000000"/>
              </a:rPr>
              <a:t></a:t>
            </a:r>
            <a:endParaRPr sz="1800">
              <a:latin typeface="Wingdings" panose="05000000000000000000"/>
              <a:cs typeface="Wingdings" panose="05000000000000000000"/>
            </a:endParaRPr>
          </a:p>
          <a:p>
            <a:pPr marL="413385" marR="1909445">
              <a:lnSpc>
                <a:spcPts val="2590"/>
              </a:lnSpc>
              <a:spcBef>
                <a:spcPts val="145"/>
              </a:spcBef>
              <a:tabLst>
                <a:tab pos="2390775" algn="l"/>
              </a:tabLst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MySQL&gt;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Select</a:t>
            </a:r>
            <a:r>
              <a:rPr sz="18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*	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from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tag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 WHERE</a:t>
            </a:r>
            <a:r>
              <a:rPr sz="18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tag=‘二手玩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具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’;  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MySQL&gt; Select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*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from 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tag_post WHERE</a:t>
            </a:r>
            <a:r>
              <a:rPr sz="1800" spc="114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tag_id=1321;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413385">
              <a:lnSpc>
                <a:spcPct val="100000"/>
              </a:lnSpc>
              <a:spcBef>
                <a:spcPts val="275"/>
              </a:spcBef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MySQL&gt; Select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*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from 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post WHERE post.id in</a:t>
            </a:r>
            <a:r>
              <a:rPr sz="1800" spc="1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(123,456,314,141)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8736" y="398729"/>
            <a:ext cx="39331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GROUP</a:t>
            </a:r>
            <a:r>
              <a:rPr spc="-40" dirty="0"/>
              <a:t> BY</a:t>
            </a:r>
            <a:r>
              <a:rPr spc="-55" dirty="0"/>
              <a:t> </a:t>
            </a:r>
            <a:r>
              <a:rPr spc="5" dirty="0"/>
              <a:t>去除排序</a:t>
            </a:r>
            <a:endParaRPr spc="5" dirty="0"/>
          </a:p>
        </p:txBody>
      </p:sp>
      <p:sp>
        <p:nvSpPr>
          <p:cNvPr id="4" name="object 4"/>
          <p:cNvSpPr txBox="1"/>
          <p:nvPr/>
        </p:nvSpPr>
        <p:spPr>
          <a:xfrm>
            <a:off x="383540" y="1145411"/>
            <a:ext cx="5591810" cy="358394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35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spc="-10" dirty="0">
                <a:latin typeface="微软雅黑" panose="020B0503020204020204" charset="-122"/>
                <a:cs typeface="微软雅黑" panose="020B0503020204020204" charset="-122"/>
              </a:rPr>
              <a:t>GROUP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3000" spc="-55" dirty="0">
                <a:latin typeface="微软雅黑" panose="020B0503020204020204" charset="-122"/>
                <a:cs typeface="微软雅黑" panose="020B0503020204020204" charset="-122"/>
              </a:rPr>
              <a:t>BY</a:t>
            </a:r>
            <a:r>
              <a:rPr sz="30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实现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812800" lvl="1" indent="-343535">
              <a:lnSpc>
                <a:spcPct val="100000"/>
              </a:lnSpc>
              <a:spcBef>
                <a:spcPts val="590"/>
              </a:spcBef>
              <a:buFont typeface="Wingdings" panose="05000000000000000000"/>
              <a:buChar char=""/>
              <a:tabLst>
                <a:tab pos="813435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分组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812800" lvl="1" indent="-343535">
              <a:lnSpc>
                <a:spcPct val="100000"/>
              </a:lnSpc>
              <a:spcBef>
                <a:spcPts val="575"/>
              </a:spcBef>
              <a:buFont typeface="Wingdings" panose="05000000000000000000"/>
              <a:buChar char=""/>
              <a:tabLst>
                <a:tab pos="813435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自</a:t>
            </a:r>
            <a:r>
              <a:rPr lang="zh-CN" sz="2400" dirty="0">
                <a:latin typeface="微软雅黑" panose="020B0503020204020204" charset="-122"/>
                <a:cs typeface="微软雅黑" panose="020B0503020204020204" charset="-122"/>
              </a:rPr>
              <a:t>动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排序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2900">
              <a:lnSpc>
                <a:spcPct val="100000"/>
              </a:lnSpc>
              <a:spcBef>
                <a:spcPts val="2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无需排序：Order</a:t>
            </a:r>
            <a:r>
              <a:rPr sz="2800" spc="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by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NULL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特定排序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：Group</a:t>
            </a:r>
            <a:r>
              <a:rPr sz="28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by</a:t>
            </a:r>
            <a:r>
              <a:rPr sz="28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DESC/ASC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2900">
              <a:lnSpc>
                <a:spcPct val="100000"/>
              </a:lnSpc>
              <a:spcBef>
                <a:spcPts val="2690"/>
              </a:spcBef>
              <a:buChar char="•"/>
              <a:tabLst>
                <a:tab pos="355600" algn="l"/>
              </a:tabLst>
            </a:pPr>
            <a:r>
              <a:rPr lang="zh-CN" sz="3200" dirty="0">
                <a:latin typeface="微软雅黑" panose="020B0503020204020204" charset="-122"/>
                <a:cs typeface="微软雅黑" panose="020B0503020204020204" charset="-122"/>
              </a:rPr>
              <a:t>举</a:t>
            </a:r>
            <a:r>
              <a:rPr sz="3200" dirty="0">
                <a:latin typeface="微软雅黑" panose="020B0503020204020204" charset="-122"/>
                <a:cs typeface="微软雅黑" panose="020B0503020204020204" charset="-122"/>
              </a:rPr>
              <a:t>例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3540" y="4688585"/>
            <a:ext cx="8645525" cy="1700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05890">
              <a:lnSpc>
                <a:spcPct val="120000"/>
              </a:lnSpc>
              <a:spcBef>
                <a:spcPts val="100"/>
              </a:spcBef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MySQL&gt; select phone,count(*)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from 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post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group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by 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phone limit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1 ;  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1405890">
              <a:lnSpc>
                <a:spcPct val="120000"/>
              </a:lnSpc>
              <a:spcBef>
                <a:spcPts val="100"/>
              </a:spcBef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1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row 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in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set 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(</a:t>
            </a:r>
            <a:r>
              <a:rPr sz="1800" spc="-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2.19</a:t>
            </a:r>
            <a:r>
              <a:rPr sz="1800" spc="3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sec)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Times New Roman" panose="02020503050405090304"/>
              <a:cs typeface="Times New Roman" panose="02020503050405090304"/>
            </a:endParaRPr>
          </a:p>
          <a:p>
            <a:pPr marL="12700" marR="5080">
              <a:lnSpc>
                <a:spcPct val="120000"/>
              </a:lnSpc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MySQL&gt; select phone,count(*)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from 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post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group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by 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phone </a:t>
            </a:r>
            <a:r>
              <a:rPr sz="1800" spc="-1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order </a:t>
            </a:r>
            <a:r>
              <a:rPr sz="180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by </a:t>
            </a:r>
            <a:r>
              <a:rPr sz="1800" spc="-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null 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limit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1;  1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row 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in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set </a:t>
            </a:r>
            <a:r>
              <a:rPr sz="1800" spc="-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(2.02</a:t>
            </a:r>
            <a:r>
              <a:rPr sz="1800" spc="3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sec)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5780" y="398780"/>
            <a:ext cx="5121275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7695">
              <a:lnSpc>
                <a:spcPct val="100000"/>
              </a:lnSpc>
              <a:spcBef>
                <a:spcPts val="105"/>
              </a:spcBef>
            </a:pPr>
            <a:r>
              <a:rPr dirty="0"/>
              <a:t>同数据类型的列值比较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238758"/>
            <a:ext cx="5529580" cy="4815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340" indent="-168275">
              <a:lnSpc>
                <a:spcPct val="100000"/>
              </a:lnSpc>
              <a:spcBef>
                <a:spcPts val="100"/>
              </a:spcBef>
              <a:buSzPct val="97000"/>
              <a:buChar char="•"/>
              <a:tabLst>
                <a:tab pos="18097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原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则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：数字对数字，字符对字符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΢"/>
              <a:buChar char="•"/>
            </a:pPr>
            <a:endParaRPr sz="4350">
              <a:latin typeface="Times New Roman" panose="02020503050405090304"/>
              <a:cs typeface="Times New Roman" panose="02020503050405090304"/>
            </a:endParaRPr>
          </a:p>
          <a:p>
            <a:pPr marL="180340" indent="-168275">
              <a:lnSpc>
                <a:spcPct val="100000"/>
              </a:lnSpc>
              <a:buSzPct val="97000"/>
              <a:buChar char="•"/>
              <a:tabLst>
                <a:tab pos="18097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值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列</a:t>
            </a:r>
            <a:r>
              <a:rPr lang="zh-CN" sz="3000" dirty="0">
                <a:latin typeface="微软雅黑" panose="020B0503020204020204" charset="-122"/>
                <a:cs typeface="微软雅黑" panose="020B0503020204020204" charset="-122"/>
              </a:rPr>
              <a:t>与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字符类</a:t>
            </a:r>
            <a:r>
              <a:rPr sz="3000" spc="-10" dirty="0">
                <a:latin typeface="微软雅黑" panose="020B0503020204020204" charset="-122"/>
                <a:cs typeface="微软雅黑" panose="020B0503020204020204" charset="-122"/>
              </a:rPr>
              <a:t>型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比较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同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时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转换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为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双精度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进行比对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Wingdings" panose="05000000000000000000"/>
              <a:buChar char=""/>
            </a:pPr>
            <a:endParaRPr sz="4350">
              <a:latin typeface="Times New Roman" panose="02020503050405090304"/>
              <a:cs typeface="Times New Roman" panose="02020503050405090304"/>
            </a:endParaRPr>
          </a:p>
          <a:p>
            <a:pPr marL="180340" indent="-168275">
              <a:lnSpc>
                <a:spcPct val="100000"/>
              </a:lnSpc>
              <a:buSzPct val="97000"/>
              <a:buChar char="•"/>
              <a:tabLst>
                <a:tab pos="18097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字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符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列</a:t>
            </a:r>
            <a:r>
              <a:rPr lang="zh-CN" sz="3000" dirty="0">
                <a:latin typeface="微软雅黑" panose="020B0503020204020204" charset="-122"/>
                <a:cs typeface="微软雅黑" panose="020B0503020204020204" charset="-122"/>
              </a:rPr>
              <a:t>与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数值类</a:t>
            </a:r>
            <a:r>
              <a:rPr sz="3000" spc="-10" dirty="0">
                <a:latin typeface="微软雅黑" panose="020B0503020204020204" charset="-122"/>
                <a:cs typeface="微软雅黑" panose="020B0503020204020204" charset="-122"/>
              </a:rPr>
              <a:t>型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比较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字符列整列转数值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lang="zh-CN" sz="2800" spc="-10" dirty="0"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会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使用索</a:t>
            </a:r>
            <a:r>
              <a:rPr sz="2800" spc="-15" dirty="0">
                <a:latin typeface="微软雅黑" panose="020B0503020204020204" charset="-122"/>
                <a:cs typeface="微软雅黑" panose="020B0503020204020204" charset="-122"/>
              </a:rPr>
              <a:t>引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查询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0875" y="398780"/>
            <a:ext cx="4996180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7695">
              <a:lnSpc>
                <a:spcPct val="100000"/>
              </a:lnSpc>
              <a:spcBef>
                <a:spcPts val="105"/>
              </a:spcBef>
            </a:pPr>
            <a:r>
              <a:rPr dirty="0"/>
              <a:t>同数据类型的列值比较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162558"/>
            <a:ext cx="7972425" cy="5031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340" indent="-168275">
              <a:lnSpc>
                <a:spcPct val="100000"/>
              </a:lnSpc>
              <a:spcBef>
                <a:spcPts val="100"/>
              </a:spcBef>
              <a:buSzPct val="97000"/>
              <a:buChar char="•"/>
              <a:tabLst>
                <a:tab pos="180975" algn="l"/>
              </a:tabLst>
            </a:pPr>
            <a:r>
              <a:rPr lang="zh-CN" sz="3000" dirty="0">
                <a:latin typeface="微软雅黑" panose="020B0503020204020204" charset="-122"/>
                <a:cs typeface="微软雅黑" panose="020B0503020204020204" charset="-122"/>
              </a:rPr>
              <a:t>举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例：字符列不</a:t>
            </a:r>
            <a:r>
              <a:rPr lang="zh-CN" sz="3000" dirty="0">
                <a:latin typeface="微软雅黑" panose="020B0503020204020204" charset="-122"/>
                <a:cs typeface="微软雅黑" panose="020B0503020204020204" charset="-122"/>
              </a:rPr>
              <a:t>和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数值类</a:t>
            </a:r>
            <a:r>
              <a:rPr sz="3000" spc="-20" dirty="0">
                <a:latin typeface="微软雅黑" panose="020B0503020204020204" charset="-122"/>
                <a:cs typeface="微软雅黑" panose="020B0503020204020204" charset="-122"/>
              </a:rPr>
              <a:t>型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比较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800">
              <a:latin typeface="Times New Roman" panose="02020503050405090304"/>
              <a:cs typeface="Times New Roman" panose="02020503050405090304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宋体" panose="02010600030101010101" pitchFamily="2" charset="-122"/>
                <a:cs typeface="宋体" panose="02010600030101010101" pitchFamily="2" charset="-122"/>
              </a:rPr>
              <a:t>字段：</a:t>
            </a:r>
            <a:r>
              <a:rPr sz="2400" dirty="0">
                <a:latin typeface="Arial" panose="020B0604020202090204"/>
                <a:cs typeface="Arial" panose="020B0604020202090204"/>
              </a:rPr>
              <a:t>`remark`</a:t>
            </a:r>
            <a:r>
              <a:rPr sz="2400" spc="-5" dirty="0">
                <a:latin typeface="Arial" panose="020B0604020202090204"/>
                <a:cs typeface="Arial" panose="020B0604020202090204"/>
              </a:rPr>
              <a:t> varchar(50)</a:t>
            </a:r>
            <a:r>
              <a:rPr sz="2400" dirty="0">
                <a:latin typeface="Arial" panose="020B0604020202090204"/>
                <a:cs typeface="Arial" panose="020B0604020202090204"/>
              </a:rPr>
              <a:t> NOT</a:t>
            </a:r>
            <a:r>
              <a:rPr sz="2400" spc="-55" dirty="0">
                <a:latin typeface="Arial" panose="020B0604020202090204"/>
                <a:cs typeface="Arial" panose="020B0604020202090204"/>
              </a:rPr>
              <a:t> </a:t>
            </a:r>
            <a:r>
              <a:rPr sz="2400" spc="-10" dirty="0">
                <a:latin typeface="Arial" panose="020B0604020202090204"/>
                <a:cs typeface="Arial" panose="020B0604020202090204"/>
              </a:rPr>
              <a:t>NULL</a:t>
            </a:r>
            <a:r>
              <a:rPr sz="2400" spc="-60" dirty="0">
                <a:latin typeface="Arial" panose="020B0604020202090204"/>
                <a:cs typeface="Arial" panose="020B0604020202090204"/>
              </a:rPr>
              <a:t> </a:t>
            </a:r>
            <a:r>
              <a:rPr sz="2400" dirty="0">
                <a:latin typeface="Arial" panose="020B0604020202090204"/>
                <a:cs typeface="Arial" panose="020B0604020202090204"/>
              </a:rPr>
              <a:t>COMMENT</a:t>
            </a:r>
            <a:r>
              <a:rPr sz="2400" spc="-60" dirty="0">
                <a:latin typeface="Arial" panose="020B0604020202090204"/>
                <a:cs typeface="Arial" panose="020B0604020202090204"/>
              </a:rPr>
              <a:t> </a:t>
            </a:r>
            <a:r>
              <a:rPr sz="2400" spc="-10" dirty="0">
                <a:latin typeface="Arial" panose="020B0604020202090204"/>
                <a:cs typeface="Arial" panose="020B0604020202090204"/>
              </a:rPr>
              <a:t>'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备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注</a:t>
            </a:r>
            <a:r>
              <a:rPr sz="2400" dirty="0">
                <a:latin typeface="Arial" panose="020B0604020202090204"/>
                <a:cs typeface="Arial" panose="020B0604020202090204"/>
              </a:rPr>
              <a:t>,</a:t>
            </a:r>
            <a:endParaRPr sz="2400">
              <a:latin typeface="Arial" panose="020B0604020202090204"/>
              <a:cs typeface="Arial" panose="020B0604020202090204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默认为</a:t>
            </a:r>
            <a:r>
              <a:rPr sz="2400" spc="-10" dirty="0">
                <a:latin typeface="宋体" panose="02010600030101010101" pitchFamily="2" charset="-122"/>
                <a:cs typeface="宋体" panose="02010600030101010101" pitchFamily="2" charset="-122"/>
              </a:rPr>
              <a:t>空</a:t>
            </a:r>
            <a:r>
              <a:rPr sz="2400" spc="-5" dirty="0">
                <a:latin typeface="Arial" panose="020B0604020202090204"/>
                <a:cs typeface="Arial" panose="020B0604020202090204"/>
              </a:rPr>
              <a:t>',</a:t>
            </a:r>
            <a:endParaRPr sz="24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50">
              <a:latin typeface="Times New Roman" panose="02020503050405090304"/>
              <a:cs typeface="Times New Roman" panose="02020503050405090304"/>
            </a:endParaRPr>
          </a:p>
          <a:p>
            <a:pPr marL="12700">
              <a:lnSpc>
                <a:spcPts val="2870"/>
              </a:lnSpc>
            </a:pPr>
            <a:r>
              <a:rPr sz="2400" spc="-5" dirty="0">
                <a:latin typeface="Arial" panose="020B0604020202090204"/>
                <a:cs typeface="Arial" panose="020B0604020202090204"/>
              </a:rPr>
              <a:t>MySQL&gt;SELECT </a:t>
            </a:r>
            <a:r>
              <a:rPr sz="2400" dirty="0">
                <a:latin typeface="Arial" panose="020B0604020202090204"/>
                <a:cs typeface="Arial" panose="020B0604020202090204"/>
              </a:rPr>
              <a:t>`id`, </a:t>
            </a:r>
            <a:r>
              <a:rPr sz="2400" spc="-5" dirty="0">
                <a:latin typeface="Arial" panose="020B0604020202090204"/>
                <a:cs typeface="Arial" panose="020B0604020202090204"/>
              </a:rPr>
              <a:t>`gift_code` </a:t>
            </a:r>
            <a:r>
              <a:rPr sz="2400" dirty="0">
                <a:latin typeface="Arial" panose="020B0604020202090204"/>
                <a:cs typeface="Arial" panose="020B0604020202090204"/>
              </a:rPr>
              <a:t>FROM gift</a:t>
            </a:r>
            <a:r>
              <a:rPr sz="2400" spc="-30" dirty="0">
                <a:latin typeface="Arial" panose="020B0604020202090204"/>
                <a:cs typeface="Arial" panose="020B0604020202090204"/>
              </a:rPr>
              <a:t> </a:t>
            </a:r>
            <a:r>
              <a:rPr sz="2400" spc="-5" dirty="0">
                <a:latin typeface="Arial" panose="020B0604020202090204"/>
                <a:cs typeface="Arial" panose="020B0604020202090204"/>
              </a:rPr>
              <a:t>WHERE</a:t>
            </a:r>
            <a:endParaRPr sz="2400">
              <a:latin typeface="Arial" panose="020B0604020202090204"/>
              <a:cs typeface="Arial" panose="020B0604020202090204"/>
            </a:endParaRPr>
          </a:p>
          <a:p>
            <a:pPr marL="12700">
              <a:lnSpc>
                <a:spcPts val="3350"/>
              </a:lnSpc>
            </a:pPr>
            <a:r>
              <a:rPr sz="2400" spc="-5" dirty="0">
                <a:latin typeface="Arial" panose="020B0604020202090204"/>
                <a:cs typeface="Arial" panose="020B0604020202090204"/>
              </a:rPr>
              <a:t>`deal_id` </a:t>
            </a:r>
            <a:r>
              <a:rPr sz="2400" dirty="0">
                <a:latin typeface="Arial" panose="020B0604020202090204"/>
                <a:cs typeface="Arial" panose="020B0604020202090204"/>
              </a:rPr>
              <a:t>= </a:t>
            </a:r>
            <a:r>
              <a:rPr sz="2400" spc="-5" dirty="0">
                <a:latin typeface="Arial" panose="020B0604020202090204"/>
                <a:cs typeface="Arial" panose="020B0604020202090204"/>
              </a:rPr>
              <a:t>640 AND</a:t>
            </a:r>
            <a:r>
              <a:rPr sz="2400" spc="-75" dirty="0">
                <a:latin typeface="Arial" panose="020B0604020202090204"/>
                <a:cs typeface="Arial" panose="020B0604020202090204"/>
              </a:rPr>
              <a:t> </a:t>
            </a:r>
            <a:r>
              <a:rPr sz="2800" spc="-15" dirty="0">
                <a:solidFill>
                  <a:srgbClr val="C00000"/>
                </a:solidFill>
                <a:latin typeface="Arial" panose="020B0604020202090204"/>
                <a:cs typeface="Arial" panose="020B0604020202090204"/>
              </a:rPr>
              <a:t>remark=115127;</a:t>
            </a:r>
            <a:endParaRPr sz="2800">
              <a:latin typeface="Arial" panose="020B0604020202090204"/>
              <a:cs typeface="Arial" panose="020B060402020209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Arial" panose="020B0604020202090204"/>
                <a:cs typeface="Arial" panose="020B0604020202090204"/>
              </a:rPr>
              <a:t>1 row </a:t>
            </a:r>
            <a:r>
              <a:rPr sz="2400" spc="-5" dirty="0">
                <a:latin typeface="Arial" panose="020B0604020202090204"/>
                <a:cs typeface="Arial" panose="020B0604020202090204"/>
              </a:rPr>
              <a:t>in </a:t>
            </a:r>
            <a:r>
              <a:rPr sz="2400" dirty="0">
                <a:latin typeface="Arial" panose="020B0604020202090204"/>
                <a:cs typeface="Arial" panose="020B0604020202090204"/>
              </a:rPr>
              <a:t>set </a:t>
            </a:r>
            <a:r>
              <a:rPr sz="2400" b="1" dirty="0">
                <a:solidFill>
                  <a:srgbClr val="C00000"/>
                </a:solidFill>
                <a:latin typeface="Arial" panose="020B0604020202090204"/>
                <a:cs typeface="Arial" panose="020B0604020202090204"/>
              </a:rPr>
              <a:t>(0.14</a:t>
            </a:r>
            <a:r>
              <a:rPr sz="2400" b="1" spc="-10" dirty="0">
                <a:solidFill>
                  <a:srgbClr val="C0000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2400" dirty="0">
                <a:latin typeface="Arial" panose="020B0604020202090204"/>
                <a:cs typeface="Arial" panose="020B0604020202090204"/>
              </a:rPr>
              <a:t>sec)</a:t>
            </a:r>
            <a:endParaRPr sz="24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 panose="02020503050405090304"/>
              <a:cs typeface="Times New Roman" panose="02020503050405090304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latin typeface="Arial" panose="020B0604020202090204"/>
                <a:cs typeface="Arial" panose="020B0604020202090204"/>
              </a:rPr>
              <a:t>MySQL&gt;SELECT </a:t>
            </a:r>
            <a:r>
              <a:rPr sz="2400" dirty="0">
                <a:latin typeface="Arial" panose="020B0604020202090204"/>
                <a:cs typeface="Arial" panose="020B0604020202090204"/>
              </a:rPr>
              <a:t>`id`, </a:t>
            </a:r>
            <a:r>
              <a:rPr sz="2400" spc="-5" dirty="0">
                <a:latin typeface="Arial" panose="020B0604020202090204"/>
                <a:cs typeface="Arial" panose="020B0604020202090204"/>
              </a:rPr>
              <a:t>`gift_code` </a:t>
            </a:r>
            <a:r>
              <a:rPr sz="2400" dirty="0">
                <a:latin typeface="Arial" panose="020B0604020202090204"/>
                <a:cs typeface="Arial" panose="020B0604020202090204"/>
              </a:rPr>
              <a:t>FROM </a:t>
            </a:r>
            <a:r>
              <a:rPr sz="2400" spc="-5" dirty="0">
                <a:latin typeface="Arial" panose="020B0604020202090204"/>
                <a:cs typeface="Arial" panose="020B0604020202090204"/>
              </a:rPr>
              <a:t>pool_gift</a:t>
            </a:r>
            <a:r>
              <a:rPr sz="2400" spc="15" dirty="0">
                <a:latin typeface="Arial" panose="020B0604020202090204"/>
                <a:cs typeface="Arial" panose="020B0604020202090204"/>
              </a:rPr>
              <a:t> </a:t>
            </a:r>
            <a:r>
              <a:rPr sz="2400" spc="-5" dirty="0">
                <a:latin typeface="Arial" panose="020B0604020202090204"/>
                <a:cs typeface="Arial" panose="020B0604020202090204"/>
              </a:rPr>
              <a:t>WHERE</a:t>
            </a:r>
            <a:endParaRPr sz="2400">
              <a:latin typeface="Arial" panose="020B0604020202090204"/>
              <a:cs typeface="Arial" panose="020B0604020202090204"/>
            </a:endParaRPr>
          </a:p>
          <a:p>
            <a:pPr marL="12700">
              <a:lnSpc>
                <a:spcPts val="4305"/>
              </a:lnSpc>
            </a:pPr>
            <a:r>
              <a:rPr sz="2400" spc="-5" dirty="0">
                <a:latin typeface="Arial" panose="020B0604020202090204"/>
                <a:cs typeface="Arial" panose="020B0604020202090204"/>
              </a:rPr>
              <a:t>`deal_id` </a:t>
            </a:r>
            <a:r>
              <a:rPr sz="2400" dirty="0">
                <a:latin typeface="Arial" panose="020B0604020202090204"/>
                <a:cs typeface="Arial" panose="020B0604020202090204"/>
              </a:rPr>
              <a:t>= </a:t>
            </a:r>
            <a:r>
              <a:rPr sz="2400" spc="-5" dirty="0">
                <a:latin typeface="Arial" panose="020B0604020202090204"/>
                <a:cs typeface="Arial" panose="020B0604020202090204"/>
              </a:rPr>
              <a:t>640 AND</a:t>
            </a:r>
            <a:r>
              <a:rPr sz="2400" spc="-70" dirty="0">
                <a:latin typeface="Arial" panose="020B0604020202090204"/>
                <a:cs typeface="Arial" panose="020B0604020202090204"/>
              </a:rPr>
              <a:t> </a:t>
            </a:r>
            <a:r>
              <a:rPr sz="2400" spc="-15" dirty="0">
                <a:latin typeface="Arial" panose="020B0604020202090204"/>
                <a:cs typeface="Arial" panose="020B0604020202090204"/>
              </a:rPr>
              <a:t>remark=</a:t>
            </a:r>
            <a:r>
              <a:rPr sz="3200" spc="-15" dirty="0">
                <a:solidFill>
                  <a:srgbClr val="C00000"/>
                </a:solidFill>
                <a:latin typeface="Arial" panose="020B0604020202090204"/>
                <a:cs typeface="Arial" panose="020B0604020202090204"/>
              </a:rPr>
              <a:t>'</a:t>
            </a:r>
            <a:r>
              <a:rPr sz="2400" spc="-15" dirty="0">
                <a:latin typeface="Arial" panose="020B0604020202090204"/>
                <a:cs typeface="Arial" panose="020B0604020202090204"/>
              </a:rPr>
              <a:t>115127</a:t>
            </a:r>
            <a:r>
              <a:rPr sz="3600" spc="-15" dirty="0">
                <a:solidFill>
                  <a:srgbClr val="C00000"/>
                </a:solidFill>
                <a:latin typeface="Arial" panose="020B0604020202090204"/>
                <a:cs typeface="Arial" panose="020B0604020202090204"/>
              </a:rPr>
              <a:t>'</a:t>
            </a:r>
            <a:r>
              <a:rPr sz="2400" spc="-15" dirty="0">
                <a:latin typeface="Arial" panose="020B0604020202090204"/>
                <a:cs typeface="Arial" panose="020B0604020202090204"/>
              </a:rPr>
              <a:t>;</a:t>
            </a:r>
            <a:endParaRPr sz="2400">
              <a:latin typeface="Arial" panose="020B0604020202090204"/>
              <a:cs typeface="Arial" panose="020B0604020202090204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400" spc="-5" dirty="0">
                <a:latin typeface="Arial" panose="020B0604020202090204"/>
                <a:cs typeface="Arial" panose="020B0604020202090204"/>
              </a:rPr>
              <a:t>1 row in </a:t>
            </a:r>
            <a:r>
              <a:rPr sz="2400" dirty="0">
                <a:latin typeface="Arial" panose="020B0604020202090204"/>
                <a:cs typeface="Arial" panose="020B0604020202090204"/>
              </a:rPr>
              <a:t>set </a:t>
            </a:r>
            <a:r>
              <a:rPr sz="2400" b="1" spc="-5" dirty="0">
                <a:solidFill>
                  <a:srgbClr val="C00000"/>
                </a:solidFill>
                <a:latin typeface="Arial" panose="020B0604020202090204"/>
                <a:cs typeface="Arial" panose="020B0604020202090204"/>
              </a:rPr>
              <a:t>(0.005</a:t>
            </a:r>
            <a:r>
              <a:rPr sz="2400" b="1" spc="10" dirty="0">
                <a:solidFill>
                  <a:srgbClr val="C0000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2400" spc="-5" dirty="0">
                <a:latin typeface="Arial" panose="020B0604020202090204"/>
                <a:cs typeface="Arial" panose="020B0604020202090204"/>
              </a:rPr>
              <a:t>sec)</a:t>
            </a:r>
            <a:endParaRPr sz="2400"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2575" y="401574"/>
            <a:ext cx="33845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Load</a:t>
            </a:r>
            <a:r>
              <a:rPr spc="-45" dirty="0"/>
              <a:t> </a:t>
            </a:r>
            <a:r>
              <a:rPr spc="-5" dirty="0"/>
              <a:t>data</a:t>
            </a:r>
            <a:r>
              <a:rPr spc="-50" dirty="0"/>
              <a:t> </a:t>
            </a:r>
            <a:r>
              <a:rPr dirty="0"/>
              <a:t>导数据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12140" y="1060119"/>
            <a:ext cx="7261859" cy="463423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95"/>
              </a:spcBef>
              <a:buChar char="•"/>
              <a:tabLst>
                <a:tab pos="356235" algn="l"/>
              </a:tabLst>
            </a:pPr>
            <a:r>
              <a:rPr sz="3200" dirty="0">
                <a:latin typeface="微软雅黑" panose="020B0503020204020204" charset="-122"/>
                <a:cs typeface="微软雅黑" panose="020B0503020204020204" charset="-122"/>
              </a:rPr>
              <a:t>批量数据快导入：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846455" lvl="1" indent="-377190">
              <a:lnSpc>
                <a:spcPct val="100000"/>
              </a:lnSpc>
              <a:spcBef>
                <a:spcPts val="600"/>
              </a:spcBef>
              <a:buFont typeface="Wingdings" panose="05000000000000000000"/>
              <a:buChar char=""/>
              <a:tabLst>
                <a:tab pos="846455" algn="l"/>
                <a:tab pos="84709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成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批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装载比单行装载更快，</a:t>
            </a:r>
            <a:r>
              <a:rPr lang="zh-CN" sz="2400" dirty="0"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需要每次刷</a:t>
            </a:r>
            <a:r>
              <a:rPr sz="2400" spc="-35" dirty="0">
                <a:latin typeface="微软雅黑" panose="020B0503020204020204" charset="-122"/>
                <a:cs typeface="微软雅黑" panose="020B0503020204020204" charset="-122"/>
              </a:rPr>
              <a:t>新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缓存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846455" lvl="1" indent="-377190">
              <a:lnSpc>
                <a:spcPct val="100000"/>
              </a:lnSpc>
              <a:spcBef>
                <a:spcPts val="575"/>
              </a:spcBef>
              <a:buFont typeface="Wingdings" panose="05000000000000000000"/>
              <a:buChar char=""/>
              <a:tabLst>
                <a:tab pos="846455" algn="l"/>
                <a:tab pos="84709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无索引时装载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比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索引装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载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更快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846455" lvl="1" indent="-377190">
              <a:lnSpc>
                <a:spcPct val="100000"/>
              </a:lnSpc>
              <a:spcBef>
                <a:spcPts val="580"/>
              </a:spcBef>
              <a:buFont typeface="Wingdings" panose="05000000000000000000"/>
              <a:buChar char=""/>
              <a:tabLst>
                <a:tab pos="846455" algn="l"/>
                <a:tab pos="847090" algn="l"/>
                <a:tab pos="5133975" algn="l"/>
              </a:tabLst>
            </a:pPr>
            <a:r>
              <a:rPr sz="2400" spc="10" dirty="0">
                <a:latin typeface="微软雅黑" panose="020B0503020204020204" charset="-122"/>
                <a:cs typeface="微软雅黑" panose="020B0503020204020204" charset="-122"/>
              </a:rPr>
              <a:t>Insert</a:t>
            </a:r>
            <a:r>
              <a:rPr sz="2400" spc="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values</a:t>
            </a:r>
            <a:r>
              <a:rPr sz="24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,values，values	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减少索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引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刷新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846455" lvl="1" indent="-377190">
              <a:lnSpc>
                <a:spcPct val="100000"/>
              </a:lnSpc>
              <a:spcBef>
                <a:spcPts val="575"/>
              </a:spcBef>
              <a:buFont typeface="Wingdings" panose="05000000000000000000"/>
              <a:buChar char=""/>
              <a:tabLst>
                <a:tab pos="846455" algn="l"/>
                <a:tab pos="847090" algn="l"/>
              </a:tabLst>
            </a:pPr>
            <a:r>
              <a:rPr sz="2400" spc="-1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Load</a:t>
            </a:r>
            <a:r>
              <a:rPr sz="2400" spc="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data</a:t>
            </a:r>
            <a:r>
              <a:rPr sz="2400" spc="-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比</a:t>
            </a:r>
            <a:r>
              <a:rPr sz="2400" spc="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insert</a:t>
            </a:r>
            <a:r>
              <a:rPr sz="240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快</a:t>
            </a:r>
            <a:r>
              <a:rPr sz="2400" spc="-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约20</a:t>
            </a:r>
            <a:r>
              <a:rPr sz="240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倍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100000"/>
              </a:lnSpc>
              <a:buChar char=""/>
            </a:pPr>
            <a:endParaRPr sz="3100">
              <a:latin typeface="Times New Roman" panose="02020503050405090304"/>
              <a:cs typeface="Times New Roman" panose="02020503050405090304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har char=""/>
            </a:pPr>
            <a:endParaRPr sz="2550">
              <a:latin typeface="Times New Roman" panose="02020503050405090304"/>
              <a:cs typeface="Times New Roman" panose="02020503050405090304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6235" algn="l"/>
              </a:tabLst>
            </a:pPr>
            <a:r>
              <a:rPr lang="zh-CN" sz="3200" spc="5" dirty="0">
                <a:latin typeface="微软雅黑" panose="020B0503020204020204" charset="-122"/>
                <a:cs typeface="微软雅黑" panose="020B0503020204020204" charset="-122"/>
              </a:rPr>
              <a:t>禁止使</a:t>
            </a:r>
            <a:r>
              <a:rPr sz="3200" spc="5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32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3200" spc="-15" dirty="0">
                <a:latin typeface="微软雅黑" panose="020B0503020204020204" charset="-122"/>
                <a:cs typeface="微软雅黑" panose="020B0503020204020204" charset="-122"/>
              </a:rPr>
              <a:t>INSERT</a:t>
            </a:r>
            <a:r>
              <a:rPr sz="32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3200" spc="-5" dirty="0">
                <a:latin typeface="微软雅黑" panose="020B0503020204020204" charset="-122"/>
                <a:cs typeface="微软雅黑" panose="020B0503020204020204" charset="-122"/>
              </a:rPr>
              <a:t>...</a:t>
            </a:r>
            <a:r>
              <a:rPr sz="32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3200" dirty="0">
                <a:latin typeface="微软雅黑" panose="020B0503020204020204" charset="-122"/>
                <a:cs typeface="微软雅黑" panose="020B0503020204020204" charset="-122"/>
              </a:rPr>
              <a:t>SELECT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595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延迟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575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同步出错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2575" y="401574"/>
            <a:ext cx="28740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打散大批量更新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12140" y="1238758"/>
            <a:ext cx="6921500" cy="5518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大批量更新凌</a:t>
            </a:r>
            <a:r>
              <a:rPr sz="3000" spc="-15" dirty="0">
                <a:latin typeface="微软雅黑" panose="020B0503020204020204" charset="-122"/>
                <a:cs typeface="微软雅黑" panose="020B0503020204020204" charset="-122"/>
              </a:rPr>
              <a:t>晨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操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作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，避开高峰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΢"/>
              <a:buChar char="•"/>
            </a:pPr>
            <a:endParaRPr sz="4350">
              <a:latin typeface="Times New Roman" panose="02020503050405090304"/>
              <a:cs typeface="Times New Roman" panose="02020503050405090304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凌晨</a:t>
            </a:r>
            <a:r>
              <a:rPr lang="zh-CN" sz="3000" dirty="0"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限制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720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白天上限默认</a:t>
            </a:r>
            <a:r>
              <a:rPr sz="3000" spc="-15" dirty="0">
                <a:latin typeface="微软雅黑" panose="020B0503020204020204" charset="-122"/>
                <a:cs typeface="微软雅黑" panose="020B0503020204020204" charset="-122"/>
              </a:rPr>
              <a:t>为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100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条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/秒（特殊再议）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΢"/>
              <a:buChar char="•"/>
            </a:pPr>
            <a:endParaRPr sz="4350">
              <a:latin typeface="Times New Roman" panose="02020503050405090304"/>
              <a:cs typeface="Times New Roman" panose="02020503050405090304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lang="zh-CN" sz="3000" dirty="0">
                <a:latin typeface="微软雅黑" panose="020B0503020204020204" charset="-122"/>
                <a:cs typeface="微软雅黑" panose="020B0503020204020204" charset="-122"/>
              </a:rPr>
              <a:t>举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例：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413385" marR="203835">
              <a:lnSpc>
                <a:spcPct val="120000"/>
              </a:lnSpc>
              <a:spcBef>
                <a:spcPts val="15"/>
              </a:spcBef>
              <a:tabLst>
                <a:tab pos="5024120" algn="l"/>
              </a:tabLst>
            </a:pP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update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post set</a:t>
            </a:r>
            <a:r>
              <a:rPr sz="2400" spc="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tag=1 WHERE	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id in</a:t>
            </a:r>
            <a:r>
              <a:rPr sz="24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(1,2,3);  </a:t>
            </a:r>
            <a:r>
              <a:rPr sz="240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sleep</a:t>
            </a:r>
            <a:r>
              <a:rPr sz="2400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0.01;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413385">
              <a:lnSpc>
                <a:spcPct val="100000"/>
              </a:lnSpc>
              <a:spcBef>
                <a:spcPts val="575"/>
              </a:spcBef>
              <a:tabLst>
                <a:tab pos="5024120" algn="l"/>
              </a:tabLst>
            </a:pP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update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post set</a:t>
            </a:r>
            <a:r>
              <a:rPr sz="2400" spc="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tag=1 WHERE	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id in</a:t>
            </a:r>
            <a:r>
              <a:rPr sz="24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(4,5,6);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413385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sleep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0.01;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413385">
              <a:lnSpc>
                <a:spcPct val="100000"/>
              </a:lnSpc>
              <a:spcBef>
                <a:spcPts val="575"/>
              </a:spcBef>
            </a:pPr>
            <a:r>
              <a:rPr sz="2400" spc="5" dirty="0">
                <a:latin typeface="微软雅黑" panose="020B0503020204020204" charset="-122"/>
                <a:cs typeface="微软雅黑" panose="020B0503020204020204" charset="-122"/>
              </a:rPr>
              <a:t>……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22575" y="401574"/>
            <a:ext cx="33470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微软雅黑" panose="020B0503020204020204" charset="-122"/>
                <a:cs typeface="微软雅黑" panose="020B0503020204020204" charset="-122"/>
              </a:rPr>
              <a:t>Know </a:t>
            </a:r>
            <a:r>
              <a:rPr sz="3200" b="1" spc="15" dirty="0">
                <a:latin typeface="微软雅黑" panose="020B0503020204020204" charset="-122"/>
                <a:cs typeface="微软雅黑" panose="020B0503020204020204" charset="-122"/>
              </a:rPr>
              <a:t>Every</a:t>
            </a:r>
            <a:r>
              <a:rPr sz="3200" b="1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3200" b="1" dirty="0">
                <a:latin typeface="微软雅黑" panose="020B0503020204020204" charset="-122"/>
                <a:cs typeface="微软雅黑" panose="020B0503020204020204" charset="-122"/>
              </a:rPr>
              <a:t>SQL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9520" y="1943557"/>
            <a:ext cx="225488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dirty="0">
                <a:latin typeface="Arial" panose="020B0604020202090204"/>
                <a:cs typeface="Arial" panose="020B0604020202090204"/>
              </a:rPr>
              <a:t>MySQ</a:t>
            </a:r>
            <a:r>
              <a:rPr sz="3800" spc="-10" dirty="0">
                <a:latin typeface="Arial" panose="020B0604020202090204"/>
                <a:cs typeface="Arial" panose="020B0604020202090204"/>
              </a:rPr>
              <a:t>L</a:t>
            </a:r>
            <a:r>
              <a:rPr sz="3800" dirty="0">
                <a:latin typeface="Arial" panose="020B0604020202090204"/>
                <a:cs typeface="Arial" panose="020B0604020202090204"/>
              </a:rPr>
              <a:t>sla</a:t>
            </a:r>
            <a:endParaRPr sz="3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0998" y="2895600"/>
            <a:ext cx="4055110" cy="1216660"/>
          </a:xfrm>
          <a:prstGeom prst="rect">
            <a:avLst/>
          </a:prstGeom>
          <a:ln w="9525">
            <a:solidFill>
              <a:srgbClr val="D9D9D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ts val="8630"/>
              </a:lnSpc>
            </a:pPr>
            <a:r>
              <a:rPr sz="7200" dirty="0">
                <a:latin typeface="Arial" panose="020B0604020202090204"/>
                <a:cs typeface="Arial" panose="020B0604020202090204"/>
              </a:rPr>
              <a:t>EXPLAIN</a:t>
            </a:r>
            <a:endParaRPr sz="7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8157" y="4400803"/>
            <a:ext cx="335343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dirty="0">
                <a:latin typeface="Arial" panose="020B0604020202090204"/>
                <a:cs typeface="Arial" panose="020B0604020202090204"/>
              </a:rPr>
              <a:t>Show </a:t>
            </a:r>
            <a:r>
              <a:rPr sz="3800" spc="-5" dirty="0">
                <a:latin typeface="Arial" panose="020B0604020202090204"/>
                <a:cs typeface="Arial" panose="020B0604020202090204"/>
              </a:rPr>
              <a:t>Slow</a:t>
            </a:r>
            <a:r>
              <a:rPr sz="3800" spc="-70" dirty="0">
                <a:latin typeface="Arial" panose="020B0604020202090204"/>
                <a:cs typeface="Arial" panose="020B0604020202090204"/>
              </a:rPr>
              <a:t> </a:t>
            </a:r>
            <a:r>
              <a:rPr sz="3800" spc="-5" dirty="0">
                <a:latin typeface="Arial" panose="020B0604020202090204"/>
                <a:cs typeface="Arial" panose="020B0604020202090204"/>
              </a:rPr>
              <a:t>Log</a:t>
            </a:r>
            <a:endParaRPr sz="3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77510" y="4729352"/>
            <a:ext cx="3703954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dirty="0">
                <a:latin typeface="Arial" panose="020B0604020202090204"/>
                <a:cs typeface="Arial" panose="020B0604020202090204"/>
              </a:rPr>
              <a:t>Show</a:t>
            </a:r>
            <a:r>
              <a:rPr sz="3800" spc="-75" dirty="0">
                <a:latin typeface="Arial" panose="020B0604020202090204"/>
                <a:cs typeface="Arial" panose="020B0604020202090204"/>
              </a:rPr>
              <a:t> </a:t>
            </a:r>
            <a:r>
              <a:rPr sz="3800" dirty="0">
                <a:latin typeface="Arial" panose="020B0604020202090204"/>
                <a:cs typeface="Arial" panose="020B0604020202090204"/>
              </a:rPr>
              <a:t>Processlist</a:t>
            </a:r>
            <a:endParaRPr sz="3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4027" y="5664200"/>
            <a:ext cx="676465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Arial" panose="020B0604020202090204"/>
                <a:cs typeface="Arial" panose="020B0604020202090204"/>
              </a:rPr>
              <a:t>SHOW</a:t>
            </a:r>
            <a:r>
              <a:rPr sz="2600" spc="-75" dirty="0">
                <a:latin typeface="Arial" panose="020B0604020202090204"/>
                <a:cs typeface="Arial" panose="020B0604020202090204"/>
              </a:rPr>
              <a:t> </a:t>
            </a:r>
            <a:r>
              <a:rPr sz="2600" dirty="0">
                <a:latin typeface="Arial" panose="020B0604020202090204"/>
                <a:cs typeface="Arial" panose="020B0604020202090204"/>
              </a:rPr>
              <a:t>QUERY_RESPONSE_TIME(Percona)</a:t>
            </a:r>
            <a:endParaRPr sz="2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30651" y="1087469"/>
            <a:ext cx="5455285" cy="1530350"/>
          </a:xfrm>
          <a:prstGeom prst="rect">
            <a:avLst/>
          </a:prstGeom>
        </p:spPr>
        <p:txBody>
          <a:bodyPr vert="horz" wrap="square" lIns="0" tIns="276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80"/>
              </a:spcBef>
            </a:pPr>
            <a:r>
              <a:rPr sz="3200" dirty="0">
                <a:latin typeface="Arial" panose="020B0604020202090204"/>
                <a:cs typeface="Arial" panose="020B0604020202090204"/>
              </a:rPr>
              <a:t>SHOW</a:t>
            </a:r>
            <a:r>
              <a:rPr sz="3200" spc="-15" dirty="0">
                <a:latin typeface="Arial" panose="020B0604020202090204"/>
                <a:cs typeface="Arial" panose="020B0604020202090204"/>
              </a:rPr>
              <a:t> </a:t>
            </a:r>
            <a:r>
              <a:rPr sz="3200" dirty="0">
                <a:latin typeface="Arial" panose="020B0604020202090204"/>
                <a:cs typeface="Arial" panose="020B0604020202090204"/>
              </a:rPr>
              <a:t>PROFILE</a:t>
            </a:r>
            <a:endParaRPr sz="3200">
              <a:latin typeface="Arial" panose="020B0604020202090204"/>
              <a:cs typeface="Arial" panose="020B0604020202090204"/>
            </a:endParaRPr>
          </a:p>
          <a:p>
            <a:pPr marL="2256155">
              <a:lnSpc>
                <a:spcPct val="100000"/>
              </a:lnSpc>
              <a:spcBef>
                <a:spcPts val="2085"/>
              </a:spcBef>
            </a:pPr>
            <a:r>
              <a:rPr sz="3200" dirty="0">
                <a:latin typeface="Arial" panose="020B0604020202090204"/>
                <a:cs typeface="Arial" panose="020B0604020202090204"/>
              </a:rPr>
              <a:t>MySQ</a:t>
            </a:r>
            <a:r>
              <a:rPr sz="3200" spc="-10" dirty="0">
                <a:latin typeface="Arial" panose="020B0604020202090204"/>
                <a:cs typeface="Arial" panose="020B0604020202090204"/>
              </a:rPr>
              <a:t>L</a:t>
            </a:r>
            <a:r>
              <a:rPr sz="3200" dirty="0">
                <a:latin typeface="Arial" panose="020B0604020202090204"/>
                <a:cs typeface="Arial" panose="020B0604020202090204"/>
              </a:rPr>
              <a:t>d</a:t>
            </a:r>
            <a:r>
              <a:rPr sz="3200" spc="-15" dirty="0">
                <a:latin typeface="Arial" panose="020B0604020202090204"/>
                <a:cs typeface="Arial" panose="020B0604020202090204"/>
              </a:rPr>
              <a:t>u</a:t>
            </a:r>
            <a:r>
              <a:rPr sz="3200" spc="5" dirty="0">
                <a:latin typeface="Arial" panose="020B0604020202090204"/>
                <a:cs typeface="Arial" panose="020B0604020202090204"/>
              </a:rPr>
              <a:t>m</a:t>
            </a:r>
            <a:r>
              <a:rPr sz="3200" spc="-15" dirty="0">
                <a:latin typeface="Arial" panose="020B0604020202090204"/>
                <a:cs typeface="Arial" panose="020B0604020202090204"/>
              </a:rPr>
              <a:t>p</a:t>
            </a:r>
            <a:r>
              <a:rPr sz="3200" dirty="0">
                <a:latin typeface="Arial" panose="020B0604020202090204"/>
                <a:cs typeface="Arial" panose="020B0604020202090204"/>
              </a:rPr>
              <a:t>slow</a:t>
            </a:r>
            <a:endParaRPr sz="3200"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8775" y="401574"/>
            <a:ext cx="28619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SQL类军规小结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12140" y="1029055"/>
            <a:ext cx="3977004" cy="55530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SQL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语句尽可能简单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保持事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务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(连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接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)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短小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5" dirty="0">
                <a:latin typeface="微软雅黑" panose="020B0503020204020204" charset="-122"/>
                <a:cs typeface="微软雅黑" panose="020B0503020204020204" charset="-122"/>
              </a:rPr>
              <a:t>尽可能避免使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SP/TRIG/FUNC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尽量</a:t>
            </a:r>
            <a:r>
              <a:rPr lang="zh-CN" sz="2000" dirty="0"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SELECT</a:t>
            </a:r>
            <a:r>
              <a:rPr sz="20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*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改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写OR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语句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48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5" dirty="0">
                <a:latin typeface="微软雅黑" panose="020B0503020204020204" charset="-122"/>
                <a:cs typeface="微软雅黑" panose="020B0503020204020204" charset="-122"/>
              </a:rPr>
              <a:t>避免负向查询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和</a:t>
            </a:r>
            <a:r>
              <a:rPr sz="2000" spc="5" dirty="0">
                <a:latin typeface="微软雅黑" panose="020B0503020204020204" charset="-122"/>
                <a:cs typeface="微软雅黑" panose="020B0503020204020204" charset="-122"/>
              </a:rPr>
              <a:t>%</a:t>
            </a:r>
            <a:r>
              <a:rPr sz="2000" spc="-1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5" dirty="0">
                <a:latin typeface="微软雅黑" panose="020B0503020204020204" charset="-122"/>
                <a:cs typeface="微软雅黑" panose="020B0503020204020204" charset="-122"/>
              </a:rPr>
              <a:t>前缀模糊查询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减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少COUNT(*)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LIMIT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的高效分页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用UNION</a:t>
            </a:r>
            <a:r>
              <a:rPr sz="20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ALL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而非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UNION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分解联接保证高幵发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GROUP</a:t>
            </a:r>
            <a:r>
              <a:rPr sz="20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BY</a:t>
            </a:r>
            <a:r>
              <a:rPr sz="20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去除排序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同数据类型的列值比较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48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Load</a:t>
            </a:r>
            <a:r>
              <a:rPr sz="20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data</a:t>
            </a:r>
            <a:r>
              <a:rPr sz="2000" spc="5" dirty="0">
                <a:latin typeface="微软雅黑" panose="020B0503020204020204" charset="-122"/>
                <a:cs typeface="微软雅黑" panose="020B0503020204020204" charset="-122"/>
              </a:rPr>
              <a:t>导数据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打散大批量更新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Know </a:t>
            </a:r>
            <a:r>
              <a:rPr sz="2000" spc="15" dirty="0">
                <a:latin typeface="微软雅黑" panose="020B0503020204020204" charset="-122"/>
                <a:cs typeface="微软雅黑" panose="020B0503020204020204" charset="-122"/>
              </a:rPr>
              <a:t>Every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SQL！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143438"/>
            <a:ext cx="9144000" cy="1214755"/>
          </a:xfrm>
          <a:custGeom>
            <a:avLst/>
            <a:gdLst/>
            <a:ahLst/>
            <a:cxnLst/>
            <a:rect l="l" t="t" r="r" b="b"/>
            <a:pathLst>
              <a:path w="9144000" h="1214754">
                <a:moveTo>
                  <a:pt x="0" y="1214437"/>
                </a:moveTo>
                <a:lnTo>
                  <a:pt x="9144000" y="1214437"/>
                </a:lnTo>
                <a:lnTo>
                  <a:pt x="9144000" y="0"/>
                </a:lnTo>
                <a:lnTo>
                  <a:pt x="0" y="0"/>
                </a:lnTo>
                <a:lnTo>
                  <a:pt x="0" y="12144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93747" y="4591050"/>
            <a:ext cx="205993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约定类军规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628644"/>
            <a:ext cx="2043683" cy="262432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6636" y="3628644"/>
            <a:ext cx="1877568" cy="2624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5642" y="4372990"/>
            <a:ext cx="587375" cy="876300"/>
          </a:xfrm>
          <a:custGeom>
            <a:avLst/>
            <a:gdLst/>
            <a:ahLst/>
            <a:cxnLst/>
            <a:rect l="l" t="t" r="r" b="b"/>
            <a:pathLst>
              <a:path w="587375" h="876300">
                <a:moveTo>
                  <a:pt x="166687" y="619124"/>
                </a:moveTo>
                <a:lnTo>
                  <a:pt x="0" y="636396"/>
                </a:lnTo>
                <a:lnTo>
                  <a:pt x="11277" y="688379"/>
                </a:lnTo>
                <a:lnTo>
                  <a:pt x="30216" y="734790"/>
                </a:lnTo>
                <a:lnTo>
                  <a:pt x="56817" y="775628"/>
                </a:lnTo>
                <a:lnTo>
                  <a:pt x="91084" y="810894"/>
                </a:lnTo>
                <a:lnTo>
                  <a:pt x="131975" y="839251"/>
                </a:lnTo>
                <a:lnTo>
                  <a:pt x="178447" y="859535"/>
                </a:lnTo>
                <a:lnTo>
                  <a:pt x="230501" y="871724"/>
                </a:lnTo>
                <a:lnTo>
                  <a:pt x="288137" y="875791"/>
                </a:lnTo>
                <a:lnTo>
                  <a:pt x="336703" y="872584"/>
                </a:lnTo>
                <a:lnTo>
                  <a:pt x="381599" y="862960"/>
                </a:lnTo>
                <a:lnTo>
                  <a:pt x="422825" y="846915"/>
                </a:lnTo>
                <a:lnTo>
                  <a:pt x="460380" y="824446"/>
                </a:lnTo>
                <a:lnTo>
                  <a:pt x="494263" y="795549"/>
                </a:lnTo>
                <a:lnTo>
                  <a:pt x="524471" y="760221"/>
                </a:lnTo>
                <a:lnTo>
                  <a:pt x="536005" y="741806"/>
                </a:lnTo>
                <a:lnTo>
                  <a:pt x="289928" y="741806"/>
                </a:lnTo>
                <a:lnTo>
                  <a:pt x="267673" y="739737"/>
                </a:lnTo>
                <a:lnTo>
                  <a:pt x="227191" y="723215"/>
                </a:lnTo>
                <a:lnTo>
                  <a:pt x="193149" y="690758"/>
                </a:lnTo>
                <a:lnTo>
                  <a:pt x="171999" y="645890"/>
                </a:lnTo>
                <a:lnTo>
                  <a:pt x="166687" y="619124"/>
                </a:lnTo>
                <a:close/>
              </a:path>
              <a:path w="587375" h="876300">
                <a:moveTo>
                  <a:pt x="547684" y="410209"/>
                </a:moveTo>
                <a:lnTo>
                  <a:pt x="285165" y="410209"/>
                </a:lnTo>
                <a:lnTo>
                  <a:pt x="312678" y="412732"/>
                </a:lnTo>
                <a:lnTo>
                  <a:pt x="337475" y="420290"/>
                </a:lnTo>
                <a:lnTo>
                  <a:pt x="378917" y="450468"/>
                </a:lnTo>
                <a:lnTo>
                  <a:pt x="405931" y="500633"/>
                </a:lnTo>
                <a:lnTo>
                  <a:pt x="414934" y="570991"/>
                </a:lnTo>
                <a:lnTo>
                  <a:pt x="412665" y="611143"/>
                </a:lnTo>
                <a:lnTo>
                  <a:pt x="394510" y="675255"/>
                </a:lnTo>
                <a:lnTo>
                  <a:pt x="359465" y="717857"/>
                </a:lnTo>
                <a:lnTo>
                  <a:pt x="315117" y="739141"/>
                </a:lnTo>
                <a:lnTo>
                  <a:pt x="289928" y="741806"/>
                </a:lnTo>
                <a:lnTo>
                  <a:pt x="536005" y="741806"/>
                </a:lnTo>
                <a:lnTo>
                  <a:pt x="551823" y="716551"/>
                </a:lnTo>
                <a:lnTo>
                  <a:pt x="571357" y="669940"/>
                </a:lnTo>
                <a:lnTo>
                  <a:pt x="583075" y="620400"/>
                </a:lnTo>
                <a:lnTo>
                  <a:pt x="586981" y="567943"/>
                </a:lnTo>
                <a:lnTo>
                  <a:pt x="583885" y="518214"/>
                </a:lnTo>
                <a:lnTo>
                  <a:pt x="574599" y="472350"/>
                </a:lnTo>
                <a:lnTo>
                  <a:pt x="559121" y="430345"/>
                </a:lnTo>
                <a:lnTo>
                  <a:pt x="547684" y="410209"/>
                </a:lnTo>
                <a:close/>
              </a:path>
              <a:path w="587375" h="876300">
                <a:moveTo>
                  <a:pt x="548284" y="0"/>
                </a:moveTo>
                <a:lnTo>
                  <a:pt x="105968" y="0"/>
                </a:lnTo>
                <a:lnTo>
                  <a:pt x="20243" y="454278"/>
                </a:lnTo>
                <a:lnTo>
                  <a:pt x="155981" y="473963"/>
                </a:lnTo>
                <a:lnTo>
                  <a:pt x="185485" y="446053"/>
                </a:lnTo>
                <a:lnTo>
                  <a:pt x="216849" y="426132"/>
                </a:lnTo>
                <a:lnTo>
                  <a:pt x="250075" y="414188"/>
                </a:lnTo>
                <a:lnTo>
                  <a:pt x="285165" y="410209"/>
                </a:lnTo>
                <a:lnTo>
                  <a:pt x="547684" y="410209"/>
                </a:lnTo>
                <a:lnTo>
                  <a:pt x="537450" y="392192"/>
                </a:lnTo>
                <a:lnTo>
                  <a:pt x="509587" y="357885"/>
                </a:lnTo>
                <a:lnTo>
                  <a:pt x="468775" y="322454"/>
                </a:lnTo>
                <a:lnTo>
                  <a:pt x="437362" y="304799"/>
                </a:lnTo>
                <a:lnTo>
                  <a:pt x="206578" y="304799"/>
                </a:lnTo>
                <a:lnTo>
                  <a:pt x="232778" y="156590"/>
                </a:lnTo>
                <a:lnTo>
                  <a:pt x="548284" y="156590"/>
                </a:lnTo>
                <a:lnTo>
                  <a:pt x="548284" y="0"/>
                </a:lnTo>
                <a:close/>
              </a:path>
              <a:path w="587375" h="876300">
                <a:moveTo>
                  <a:pt x="320878" y="276859"/>
                </a:moveTo>
                <a:lnTo>
                  <a:pt x="291860" y="278618"/>
                </a:lnTo>
                <a:lnTo>
                  <a:pt x="263137" y="283876"/>
                </a:lnTo>
                <a:lnTo>
                  <a:pt x="234710" y="292611"/>
                </a:lnTo>
                <a:lnTo>
                  <a:pt x="206578" y="304799"/>
                </a:lnTo>
                <a:lnTo>
                  <a:pt x="437362" y="304799"/>
                </a:lnTo>
                <a:lnTo>
                  <a:pt x="423719" y="297132"/>
                </a:lnTo>
                <a:lnTo>
                  <a:pt x="374420" y="281930"/>
                </a:lnTo>
                <a:lnTo>
                  <a:pt x="320878" y="2768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5642" y="4372990"/>
            <a:ext cx="587375" cy="876300"/>
          </a:xfrm>
          <a:custGeom>
            <a:avLst/>
            <a:gdLst/>
            <a:ahLst/>
            <a:cxnLst/>
            <a:rect l="l" t="t" r="r" b="b"/>
            <a:pathLst>
              <a:path w="587375" h="876300">
                <a:moveTo>
                  <a:pt x="105968" y="0"/>
                </a:moveTo>
                <a:lnTo>
                  <a:pt x="548284" y="0"/>
                </a:lnTo>
                <a:lnTo>
                  <a:pt x="548284" y="156590"/>
                </a:lnTo>
                <a:lnTo>
                  <a:pt x="232778" y="156590"/>
                </a:lnTo>
                <a:lnTo>
                  <a:pt x="206578" y="304799"/>
                </a:lnTo>
                <a:lnTo>
                  <a:pt x="234710" y="292611"/>
                </a:lnTo>
                <a:lnTo>
                  <a:pt x="263137" y="283876"/>
                </a:lnTo>
                <a:lnTo>
                  <a:pt x="291860" y="278618"/>
                </a:lnTo>
                <a:lnTo>
                  <a:pt x="320878" y="276859"/>
                </a:lnTo>
                <a:lnTo>
                  <a:pt x="374420" y="281930"/>
                </a:lnTo>
                <a:lnTo>
                  <a:pt x="423719" y="297132"/>
                </a:lnTo>
                <a:lnTo>
                  <a:pt x="468775" y="322454"/>
                </a:lnTo>
                <a:lnTo>
                  <a:pt x="509587" y="357885"/>
                </a:lnTo>
                <a:lnTo>
                  <a:pt x="537450" y="392192"/>
                </a:lnTo>
                <a:lnTo>
                  <a:pt x="559121" y="430345"/>
                </a:lnTo>
                <a:lnTo>
                  <a:pt x="574599" y="472350"/>
                </a:lnTo>
                <a:lnTo>
                  <a:pt x="583885" y="518214"/>
                </a:lnTo>
                <a:lnTo>
                  <a:pt x="586981" y="567943"/>
                </a:lnTo>
                <a:lnTo>
                  <a:pt x="583075" y="620400"/>
                </a:lnTo>
                <a:lnTo>
                  <a:pt x="571357" y="669940"/>
                </a:lnTo>
                <a:lnTo>
                  <a:pt x="551823" y="716551"/>
                </a:lnTo>
                <a:lnTo>
                  <a:pt x="524471" y="760221"/>
                </a:lnTo>
                <a:lnTo>
                  <a:pt x="494263" y="795549"/>
                </a:lnTo>
                <a:lnTo>
                  <a:pt x="460380" y="824446"/>
                </a:lnTo>
                <a:lnTo>
                  <a:pt x="422825" y="846915"/>
                </a:lnTo>
                <a:lnTo>
                  <a:pt x="381599" y="862960"/>
                </a:lnTo>
                <a:lnTo>
                  <a:pt x="336703" y="872584"/>
                </a:lnTo>
                <a:lnTo>
                  <a:pt x="288137" y="875791"/>
                </a:lnTo>
                <a:lnTo>
                  <a:pt x="230501" y="871724"/>
                </a:lnTo>
                <a:lnTo>
                  <a:pt x="178447" y="859535"/>
                </a:lnTo>
                <a:lnTo>
                  <a:pt x="131975" y="839251"/>
                </a:lnTo>
                <a:lnTo>
                  <a:pt x="91084" y="810894"/>
                </a:lnTo>
                <a:lnTo>
                  <a:pt x="56817" y="775628"/>
                </a:lnTo>
                <a:lnTo>
                  <a:pt x="30216" y="734790"/>
                </a:lnTo>
                <a:lnTo>
                  <a:pt x="11277" y="688379"/>
                </a:lnTo>
                <a:lnTo>
                  <a:pt x="0" y="636396"/>
                </a:lnTo>
                <a:lnTo>
                  <a:pt x="166687" y="619124"/>
                </a:lnTo>
                <a:lnTo>
                  <a:pt x="172009" y="645939"/>
                </a:lnTo>
                <a:lnTo>
                  <a:pt x="180830" y="669813"/>
                </a:lnTo>
                <a:lnTo>
                  <a:pt x="208965" y="708786"/>
                </a:lnTo>
                <a:lnTo>
                  <a:pt x="246761" y="733536"/>
                </a:lnTo>
                <a:lnTo>
                  <a:pt x="289928" y="741806"/>
                </a:lnTo>
                <a:lnTo>
                  <a:pt x="315117" y="739141"/>
                </a:lnTo>
                <a:lnTo>
                  <a:pt x="359465" y="717857"/>
                </a:lnTo>
                <a:lnTo>
                  <a:pt x="394510" y="675255"/>
                </a:lnTo>
                <a:lnTo>
                  <a:pt x="412665" y="611143"/>
                </a:lnTo>
                <a:lnTo>
                  <a:pt x="414934" y="570991"/>
                </a:lnTo>
                <a:lnTo>
                  <a:pt x="412683" y="533300"/>
                </a:lnTo>
                <a:lnTo>
                  <a:pt x="394676" y="473015"/>
                </a:lnTo>
                <a:lnTo>
                  <a:pt x="359555" y="432873"/>
                </a:lnTo>
                <a:lnTo>
                  <a:pt x="312678" y="412732"/>
                </a:lnTo>
                <a:lnTo>
                  <a:pt x="285165" y="410209"/>
                </a:lnTo>
                <a:lnTo>
                  <a:pt x="250075" y="414188"/>
                </a:lnTo>
                <a:lnTo>
                  <a:pt x="216849" y="426132"/>
                </a:lnTo>
                <a:lnTo>
                  <a:pt x="185485" y="446053"/>
                </a:lnTo>
                <a:lnTo>
                  <a:pt x="155981" y="473963"/>
                </a:lnTo>
                <a:lnTo>
                  <a:pt x="20243" y="454278"/>
                </a:lnTo>
                <a:lnTo>
                  <a:pt x="105968" y="0"/>
                </a:lnTo>
                <a:close/>
              </a:path>
            </a:pathLst>
          </a:custGeom>
          <a:ln w="18288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5480" y="398780"/>
            <a:ext cx="4981575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7695">
              <a:lnSpc>
                <a:spcPct val="100000"/>
              </a:lnSpc>
              <a:spcBef>
                <a:spcPts val="105"/>
              </a:spcBef>
            </a:pPr>
            <a:r>
              <a:rPr dirty="0"/>
              <a:t>尽量</a:t>
            </a:r>
            <a:r>
              <a:rPr lang="zh-CN" dirty="0"/>
              <a:t>不</a:t>
            </a:r>
            <a:r>
              <a:rPr dirty="0"/>
              <a:t>在数据库做运算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59740" y="1147315"/>
            <a:ext cx="5724525" cy="498157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20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别让脚趾头想事情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那是脑瓜子的职责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΢"/>
              <a:buChar char="•"/>
            </a:pPr>
            <a:endParaRPr sz="4350">
              <a:latin typeface="Times New Roman" panose="02020503050405090304"/>
              <a:cs typeface="Times New Roman" panose="02020503050405090304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让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数据库多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做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她擅长的事：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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尽量</a:t>
            </a:r>
            <a:r>
              <a:rPr lang="zh-CN" sz="2800" spc="-5" dirty="0"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在数据库做运算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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复杂运算</a:t>
            </a:r>
            <a:r>
              <a:rPr lang="zh-CN" sz="2800" spc="-5" dirty="0">
                <a:latin typeface="微软雅黑" panose="020B0503020204020204" charset="-122"/>
                <a:cs typeface="微软雅黑" panose="020B0503020204020204" charset="-122"/>
              </a:rPr>
              <a:t>移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到程序端CPU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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尽可能简单应用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MySQL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Wingdings" panose="05000000000000000000"/>
              <a:buChar char=""/>
            </a:pPr>
            <a:endParaRPr sz="4600">
              <a:latin typeface="Times New Roman" panose="02020503050405090304"/>
              <a:cs typeface="Times New Roman" panose="02020503050405090304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lang="zh-CN" sz="3000" spc="-5" dirty="0">
                <a:latin typeface="微软雅黑" panose="020B0503020204020204" charset="-122"/>
                <a:cs typeface="微软雅黑" panose="020B0503020204020204" charset="-122"/>
              </a:rPr>
              <a:t>举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例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:</a:t>
            </a:r>
            <a:r>
              <a:rPr sz="3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3000" strike="sngStrike" spc="-5" dirty="0">
                <a:latin typeface="微软雅黑" panose="020B0503020204020204" charset="-122"/>
                <a:cs typeface="微软雅黑" panose="020B0503020204020204" charset="-122"/>
              </a:rPr>
              <a:t>md5()</a:t>
            </a:r>
            <a:r>
              <a:rPr sz="3000" strike="sngStrike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3000" strike="sngStrike" dirty="0">
                <a:latin typeface="微软雅黑" panose="020B0503020204020204" charset="-122"/>
                <a:cs typeface="微软雅黑" panose="020B0503020204020204" charset="-122"/>
              </a:rPr>
              <a:t>/</a:t>
            </a:r>
            <a:r>
              <a:rPr sz="3000" strike="sngStrike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3000" strike="sngStrike" spc="-10" dirty="0">
                <a:latin typeface="微软雅黑" panose="020B0503020204020204" charset="-122"/>
                <a:cs typeface="微软雅黑" panose="020B0503020204020204" charset="-122"/>
              </a:rPr>
              <a:t>Order</a:t>
            </a:r>
            <a:r>
              <a:rPr sz="3000" strike="sngStrike" dirty="0">
                <a:latin typeface="微软雅黑" panose="020B0503020204020204" charset="-122"/>
                <a:cs typeface="微软雅黑" panose="020B0503020204020204" charset="-122"/>
              </a:rPr>
              <a:t> by</a:t>
            </a:r>
            <a:r>
              <a:rPr sz="3000" strike="sngStrike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3000" strike="sngStrike" spc="-5" dirty="0">
                <a:latin typeface="微软雅黑" panose="020B0503020204020204" charset="-122"/>
                <a:cs typeface="微软雅黑" panose="020B0503020204020204" charset="-122"/>
              </a:rPr>
              <a:t>Rand()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86400" y="1161288"/>
            <a:ext cx="3124200" cy="3124200"/>
          </a:xfrm>
          <a:custGeom>
            <a:avLst/>
            <a:gdLst/>
            <a:ahLst/>
            <a:cxnLst/>
            <a:rect l="l" t="t" r="r" b="b"/>
            <a:pathLst>
              <a:path w="3124200" h="3124200">
                <a:moveTo>
                  <a:pt x="2855722" y="0"/>
                </a:moveTo>
                <a:lnTo>
                  <a:pt x="268477" y="0"/>
                </a:lnTo>
                <a:lnTo>
                  <a:pt x="220236" y="4323"/>
                </a:lnTo>
                <a:lnTo>
                  <a:pt x="174824" y="16789"/>
                </a:lnTo>
                <a:lnTo>
                  <a:pt x="133001" y="36641"/>
                </a:lnTo>
                <a:lnTo>
                  <a:pt x="95528" y="63123"/>
                </a:lnTo>
                <a:lnTo>
                  <a:pt x="63164" y="95476"/>
                </a:lnTo>
                <a:lnTo>
                  <a:pt x="36670" y="132945"/>
                </a:lnTo>
                <a:lnTo>
                  <a:pt x="16804" y="174773"/>
                </a:lnTo>
                <a:lnTo>
                  <a:pt x="4327" y="220203"/>
                </a:lnTo>
                <a:lnTo>
                  <a:pt x="0" y="268477"/>
                </a:lnTo>
                <a:lnTo>
                  <a:pt x="0" y="2855722"/>
                </a:lnTo>
                <a:lnTo>
                  <a:pt x="4327" y="2903963"/>
                </a:lnTo>
                <a:lnTo>
                  <a:pt x="16804" y="2949375"/>
                </a:lnTo>
                <a:lnTo>
                  <a:pt x="36670" y="2991198"/>
                </a:lnTo>
                <a:lnTo>
                  <a:pt x="63164" y="3028671"/>
                </a:lnTo>
                <a:lnTo>
                  <a:pt x="95528" y="3061035"/>
                </a:lnTo>
                <a:lnTo>
                  <a:pt x="133001" y="3087529"/>
                </a:lnTo>
                <a:lnTo>
                  <a:pt x="174824" y="3107395"/>
                </a:lnTo>
                <a:lnTo>
                  <a:pt x="220236" y="3119872"/>
                </a:lnTo>
                <a:lnTo>
                  <a:pt x="268477" y="3124200"/>
                </a:lnTo>
                <a:lnTo>
                  <a:pt x="2855722" y="3124200"/>
                </a:lnTo>
                <a:lnTo>
                  <a:pt x="2903963" y="3119872"/>
                </a:lnTo>
                <a:lnTo>
                  <a:pt x="2949375" y="3107395"/>
                </a:lnTo>
                <a:lnTo>
                  <a:pt x="2991198" y="3087529"/>
                </a:lnTo>
                <a:lnTo>
                  <a:pt x="3028671" y="3061035"/>
                </a:lnTo>
                <a:lnTo>
                  <a:pt x="3061035" y="3028671"/>
                </a:lnTo>
                <a:lnTo>
                  <a:pt x="3087529" y="2991198"/>
                </a:lnTo>
                <a:lnTo>
                  <a:pt x="3107395" y="2949375"/>
                </a:lnTo>
                <a:lnTo>
                  <a:pt x="3119872" y="2903963"/>
                </a:lnTo>
                <a:lnTo>
                  <a:pt x="3124200" y="2855722"/>
                </a:lnTo>
                <a:lnTo>
                  <a:pt x="3124200" y="268477"/>
                </a:lnTo>
                <a:lnTo>
                  <a:pt x="3119872" y="220203"/>
                </a:lnTo>
                <a:lnTo>
                  <a:pt x="3107395" y="174773"/>
                </a:lnTo>
                <a:lnTo>
                  <a:pt x="3087529" y="132945"/>
                </a:lnTo>
                <a:lnTo>
                  <a:pt x="3061035" y="95476"/>
                </a:lnTo>
                <a:lnTo>
                  <a:pt x="3028671" y="63123"/>
                </a:lnTo>
                <a:lnTo>
                  <a:pt x="2991198" y="36641"/>
                </a:lnTo>
                <a:lnTo>
                  <a:pt x="2949375" y="16789"/>
                </a:lnTo>
                <a:lnTo>
                  <a:pt x="2903963" y="4323"/>
                </a:lnTo>
                <a:lnTo>
                  <a:pt x="2855722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86400" y="1161288"/>
            <a:ext cx="3124200" cy="3124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8775" y="350646"/>
            <a:ext cx="24669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隔离线上线下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069211"/>
            <a:ext cx="5703570" cy="414274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35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构建数据库的生态环境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开发无线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上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库操作权限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1430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原则：线上连线上，线下连</a:t>
            </a:r>
            <a:r>
              <a:rPr sz="3000" spc="-25" dirty="0">
                <a:latin typeface="微软雅黑" panose="020B0503020204020204" charset="-122"/>
                <a:cs typeface="微软雅黑" panose="020B0503020204020204" charset="-122"/>
              </a:rPr>
              <a:t>线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下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indent="-457835">
              <a:lnSpc>
                <a:spcPct val="100000"/>
              </a:lnSpc>
              <a:spcBef>
                <a:spcPts val="585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实时数据用</a:t>
            </a:r>
            <a:r>
              <a:rPr sz="2400" spc="-45" dirty="0">
                <a:latin typeface="微软雅黑" panose="020B0503020204020204" charset="-122"/>
                <a:cs typeface="微软雅黑" panose="020B0503020204020204" charset="-122"/>
              </a:rPr>
              <a:t>r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eal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库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indent="-457835">
              <a:lnSpc>
                <a:spcPct val="100000"/>
              </a:lnSpc>
              <a:spcBef>
                <a:spcPts val="58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模拟环境用si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m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库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indent="-457835">
              <a:lnSpc>
                <a:spcPct val="100000"/>
              </a:lnSpc>
              <a:spcBef>
                <a:spcPts val="575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测试用qa库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indent="-457835">
              <a:lnSpc>
                <a:spcPct val="100000"/>
              </a:lnSpc>
              <a:spcBef>
                <a:spcPts val="58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开发用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dev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库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238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案例：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74748" y="4572000"/>
            <a:ext cx="4226052" cy="22859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22575" y="401574"/>
            <a:ext cx="50018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禁止未经DBA确认的子查询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12140" y="1147184"/>
            <a:ext cx="6219825" cy="211074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20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spc="-10" dirty="0">
                <a:latin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子查询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大部分情况优化较差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特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别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WHERE中使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用IN</a:t>
            </a:r>
            <a:r>
              <a:rPr sz="28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id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的子查询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一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般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可用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JOIN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改写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2140" y="3661314"/>
            <a:ext cx="6304280" cy="1291590"/>
          </a:xfrm>
          <a:prstGeom prst="rect">
            <a:avLst/>
          </a:prstGeom>
        </p:spPr>
        <p:txBody>
          <a:bodyPr vert="horz" wrap="square" lIns="0" tIns="26035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2050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CN" sz="3000" spc="-5" dirty="0">
                <a:latin typeface="微软雅黑" panose="020B0503020204020204" charset="-122"/>
                <a:cs typeface="微软雅黑" panose="020B0503020204020204" charset="-122"/>
              </a:rPr>
              <a:t>举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例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: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736600">
              <a:lnSpc>
                <a:spcPct val="100000"/>
              </a:lnSpc>
              <a:spcBef>
                <a:spcPts val="1565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MySQL&gt; select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* 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from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table1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where</a:t>
            </a:r>
            <a:r>
              <a:rPr sz="2400" spc="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id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61417" y="4565142"/>
            <a:ext cx="1319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in</a:t>
            </a:r>
            <a:r>
              <a:rPr sz="24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(select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48739" y="4791455"/>
            <a:ext cx="7120255" cy="0"/>
          </a:xfrm>
          <a:custGeom>
            <a:avLst/>
            <a:gdLst/>
            <a:ahLst/>
            <a:cxnLst/>
            <a:rect l="l" t="t" r="r" b="b"/>
            <a:pathLst>
              <a:path w="7120255">
                <a:moveTo>
                  <a:pt x="0" y="0"/>
                </a:moveTo>
                <a:lnTo>
                  <a:pt x="7120128" y="0"/>
                </a:lnTo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12140" y="4757413"/>
            <a:ext cx="7816215" cy="1150620"/>
          </a:xfrm>
          <a:prstGeom prst="rect">
            <a:avLst/>
          </a:prstGeom>
        </p:spPr>
        <p:txBody>
          <a:bodyPr vert="horz" wrap="square" lIns="0" tIns="208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45"/>
              </a:spcBef>
            </a:pPr>
            <a:r>
              <a:rPr sz="2400" strike="sngStrike" spc="-5" dirty="0">
                <a:latin typeface="微软雅黑" panose="020B0503020204020204" charset="-122"/>
                <a:cs typeface="微软雅黑" panose="020B0503020204020204" charset="-122"/>
              </a:rPr>
              <a:t>id </a:t>
            </a:r>
            <a:r>
              <a:rPr sz="2400" strike="sngStrike" spc="-10" dirty="0">
                <a:latin typeface="微软雅黑" panose="020B0503020204020204" charset="-122"/>
                <a:cs typeface="微软雅黑" panose="020B0503020204020204" charset="-122"/>
              </a:rPr>
              <a:t>from</a:t>
            </a:r>
            <a:r>
              <a:rPr sz="2400" strike="sngStrike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trike="sngStrike" spc="-5" dirty="0">
                <a:latin typeface="微软雅黑" panose="020B0503020204020204" charset="-122"/>
                <a:cs typeface="微软雅黑" panose="020B0503020204020204" charset="-122"/>
              </a:rPr>
              <a:t>table2);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736600">
              <a:lnSpc>
                <a:spcPct val="100000"/>
              </a:lnSpc>
              <a:spcBef>
                <a:spcPts val="1550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MySQL&gt; </a:t>
            </a:r>
            <a:r>
              <a:rPr sz="2400" spc="5" dirty="0">
                <a:latin typeface="微软雅黑" panose="020B0503020204020204" charset="-122"/>
                <a:cs typeface="微软雅黑" panose="020B0503020204020204" charset="-122"/>
              </a:rPr>
              <a:t>insert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into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table1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(select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* 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from</a:t>
            </a:r>
            <a:r>
              <a:rPr sz="2400" spc="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table2);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48739" y="5742432"/>
            <a:ext cx="7065645" cy="0"/>
          </a:xfrm>
          <a:custGeom>
            <a:avLst/>
            <a:gdLst/>
            <a:ahLst/>
            <a:cxnLst/>
            <a:rect l="l" t="t" r="r" b="b"/>
            <a:pathLst>
              <a:path w="7065645">
                <a:moveTo>
                  <a:pt x="0" y="0"/>
                </a:moveTo>
                <a:lnTo>
                  <a:pt x="7065263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12140" y="5904991"/>
            <a:ext cx="2726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trike="sngStrike" spc="-10" dirty="0">
                <a:latin typeface="微软雅黑" panose="020B0503020204020204" charset="-122"/>
                <a:cs typeface="微软雅黑" panose="020B0503020204020204" charset="-122"/>
              </a:rPr>
              <a:t>/</a:t>
            </a:r>
            <a:r>
              <a:rPr sz="2400" strike="sngStrike" spc="-5" dirty="0">
                <a:latin typeface="微软雅黑" panose="020B0503020204020204" charset="-122"/>
                <a:cs typeface="微软雅黑" panose="020B0503020204020204" charset="-122"/>
              </a:rPr>
              <a:t>/</a:t>
            </a:r>
            <a:r>
              <a:rPr sz="2400" strike="sngStrike" dirty="0">
                <a:latin typeface="微软雅黑" panose="020B0503020204020204" charset="-122"/>
                <a:cs typeface="微软雅黑" panose="020B0503020204020204" charset="-122"/>
              </a:rPr>
              <a:t>可能导致复制异常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3130" y="401320"/>
            <a:ext cx="5140960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永远</a:t>
            </a:r>
            <a:r>
              <a:rPr lang="zh-CN" dirty="0"/>
              <a:t>不</a:t>
            </a:r>
            <a:r>
              <a:rPr dirty="0"/>
              <a:t>在程序端显式加锁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59740" y="1069211"/>
            <a:ext cx="6083935" cy="471233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35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永远</a:t>
            </a:r>
            <a:r>
              <a:rPr lang="zh-CN" sz="3000" dirty="0">
                <a:latin typeface="微软雅黑" panose="020B0503020204020204" charset="-122"/>
                <a:cs typeface="微软雅黑" panose="020B0503020204020204" charset="-122"/>
              </a:rPr>
              <a:t>不在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程</a:t>
            </a:r>
            <a:r>
              <a:rPr sz="3000" spc="5" dirty="0">
                <a:latin typeface="微软雅黑" panose="020B0503020204020204" charset="-122"/>
                <a:cs typeface="微软雅黑" panose="020B0503020204020204" charset="-122"/>
              </a:rPr>
              <a:t>序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端对数据库显式加锁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外部锁对数据库</a:t>
            </a:r>
            <a:r>
              <a:rPr lang="zh-CN" sz="2400" spc="-5" dirty="0"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可控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高</a:t>
            </a:r>
            <a:r>
              <a:rPr lang="zh-CN" sz="2400" dirty="0">
                <a:latin typeface="微软雅黑" panose="020B0503020204020204" charset="-122"/>
                <a:cs typeface="微软雅黑" panose="020B0503020204020204" charset="-122"/>
              </a:rPr>
              <a:t>并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发时是灾难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极难调试和排查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100000"/>
              </a:lnSpc>
              <a:buFont typeface="΢"/>
              <a:buChar char="•"/>
            </a:pPr>
            <a:endParaRPr sz="3100">
              <a:latin typeface="Times New Roman" panose="02020503050405090304"/>
              <a:cs typeface="Times New Roman" panose="02020503050405090304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΢"/>
              <a:buChar char="•"/>
            </a:pPr>
            <a:endParaRPr sz="3500">
              <a:latin typeface="Times New Roman" panose="02020503050405090304"/>
              <a:cs typeface="Times New Roman" panose="02020503050405090304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lang="zh-CN" sz="3000" dirty="0">
                <a:latin typeface="微软雅黑" panose="020B0503020204020204" charset="-122"/>
                <a:cs typeface="微软雅黑" panose="020B0503020204020204" charset="-122"/>
              </a:rPr>
              <a:t>并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发扣款等一致性问题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采用事务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相对值修改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Commit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前二次较验冲突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25567" y="1827276"/>
            <a:ext cx="4067555" cy="267309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38700" y="4560570"/>
            <a:ext cx="4241800" cy="0"/>
          </a:xfrm>
          <a:custGeom>
            <a:avLst/>
            <a:gdLst/>
            <a:ahLst/>
            <a:cxnLst/>
            <a:rect l="l" t="t" r="r" b="b"/>
            <a:pathLst>
              <a:path w="4241800">
                <a:moveTo>
                  <a:pt x="0" y="0"/>
                </a:moveTo>
                <a:lnTo>
                  <a:pt x="4241800" y="0"/>
                </a:lnTo>
              </a:path>
            </a:pathLst>
          </a:custGeom>
          <a:ln w="533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865370" y="1793239"/>
            <a:ext cx="0" cy="2740660"/>
          </a:xfrm>
          <a:custGeom>
            <a:avLst/>
            <a:gdLst/>
            <a:ahLst/>
            <a:cxnLst/>
            <a:rect l="l" t="t" r="r" b="b"/>
            <a:pathLst>
              <a:path h="2740660">
                <a:moveTo>
                  <a:pt x="0" y="0"/>
                </a:moveTo>
                <a:lnTo>
                  <a:pt x="0" y="2740660"/>
                </a:lnTo>
              </a:path>
            </a:pathLst>
          </a:custGeom>
          <a:ln w="533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838700" y="1766570"/>
            <a:ext cx="4241800" cy="0"/>
          </a:xfrm>
          <a:custGeom>
            <a:avLst/>
            <a:gdLst/>
            <a:ahLst/>
            <a:cxnLst/>
            <a:rect l="l" t="t" r="r" b="b"/>
            <a:pathLst>
              <a:path w="4241800">
                <a:moveTo>
                  <a:pt x="0" y="0"/>
                </a:moveTo>
                <a:lnTo>
                  <a:pt x="4241800" y="0"/>
                </a:lnTo>
              </a:path>
            </a:pathLst>
          </a:custGeom>
          <a:ln w="533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053830" y="1793239"/>
            <a:ext cx="0" cy="2740660"/>
          </a:xfrm>
          <a:custGeom>
            <a:avLst/>
            <a:gdLst/>
            <a:ahLst/>
            <a:cxnLst/>
            <a:rect l="l" t="t" r="r" b="b"/>
            <a:pathLst>
              <a:path h="2740660">
                <a:moveTo>
                  <a:pt x="0" y="0"/>
                </a:moveTo>
                <a:lnTo>
                  <a:pt x="0" y="2740406"/>
                </a:lnTo>
              </a:path>
            </a:pathLst>
          </a:custGeom>
          <a:ln w="533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09820" y="4507229"/>
            <a:ext cx="4099560" cy="0"/>
          </a:xfrm>
          <a:custGeom>
            <a:avLst/>
            <a:gdLst/>
            <a:ahLst/>
            <a:cxnLst/>
            <a:rect l="l" t="t" r="r" b="b"/>
            <a:pathLst>
              <a:path w="4099559">
                <a:moveTo>
                  <a:pt x="0" y="0"/>
                </a:moveTo>
                <a:lnTo>
                  <a:pt x="4099559" y="0"/>
                </a:lnTo>
              </a:path>
            </a:pathLst>
          </a:custGeom>
          <a:ln w="177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18709" y="1828800"/>
            <a:ext cx="0" cy="2669540"/>
          </a:xfrm>
          <a:custGeom>
            <a:avLst/>
            <a:gdLst/>
            <a:ahLst/>
            <a:cxnLst/>
            <a:rect l="l" t="t" r="r" b="b"/>
            <a:pathLst>
              <a:path h="2669540">
                <a:moveTo>
                  <a:pt x="0" y="0"/>
                </a:moveTo>
                <a:lnTo>
                  <a:pt x="0" y="2669540"/>
                </a:lnTo>
              </a:path>
            </a:pathLst>
          </a:custGeom>
          <a:ln w="1777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09820" y="1819910"/>
            <a:ext cx="4099560" cy="0"/>
          </a:xfrm>
          <a:custGeom>
            <a:avLst/>
            <a:gdLst/>
            <a:ahLst/>
            <a:cxnLst/>
            <a:rect l="l" t="t" r="r" b="b"/>
            <a:pathLst>
              <a:path w="4099559">
                <a:moveTo>
                  <a:pt x="0" y="0"/>
                </a:moveTo>
                <a:lnTo>
                  <a:pt x="4099559" y="0"/>
                </a:lnTo>
              </a:path>
            </a:pathLst>
          </a:custGeom>
          <a:ln w="177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000490" y="1828800"/>
            <a:ext cx="0" cy="2669540"/>
          </a:xfrm>
          <a:custGeom>
            <a:avLst/>
            <a:gdLst/>
            <a:ahLst/>
            <a:cxnLst/>
            <a:rect l="l" t="t" r="r" b="b"/>
            <a:pathLst>
              <a:path h="2669540">
                <a:moveTo>
                  <a:pt x="0" y="0"/>
                </a:moveTo>
                <a:lnTo>
                  <a:pt x="0" y="2669286"/>
                </a:lnTo>
              </a:path>
            </a:pathLst>
          </a:custGeom>
          <a:ln w="1777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191000" y="2819400"/>
            <a:ext cx="4833747" cy="276694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solidFill>
              <a:schemeClr val="bg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04519" y="1214151"/>
            <a:ext cx="5322570" cy="544004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85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微软雅黑" panose="020B0503020204020204" charset="-122"/>
                <a:cs typeface="微软雅黑" panose="020B0503020204020204" charset="-122"/>
              </a:rPr>
              <a:t>字符集：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870585" lvl="1" indent="-457835">
              <a:lnSpc>
                <a:spcPct val="100000"/>
              </a:lnSpc>
              <a:spcBef>
                <a:spcPts val="680"/>
              </a:spcBef>
              <a:buFont typeface="Wingdings" panose="05000000000000000000"/>
              <a:buChar char=""/>
              <a:tabLst>
                <a:tab pos="870585" algn="l"/>
                <a:tab pos="870585" algn="l"/>
              </a:tabLst>
            </a:pP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4.1</a:t>
            </a:r>
            <a:r>
              <a:rPr sz="28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以前</a:t>
            </a:r>
            <a:r>
              <a:rPr lang="zh-CN" sz="2800" spc="-5" dirty="0">
                <a:latin typeface="微软雅黑" panose="020B0503020204020204" charset="-122"/>
                <a:cs typeface="微软雅黑" panose="020B0503020204020204" charset="-122"/>
              </a:rPr>
              <a:t>只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有latin1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870585" lvl="1" indent="-457835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"/>
              <a:tabLst>
                <a:tab pos="870585" algn="l"/>
                <a:tab pos="87058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为多语言支持增加多字符集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870585" lvl="1" indent="-457835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"/>
              <a:tabLst>
                <a:tab pos="870585" algn="l"/>
                <a:tab pos="870585" algn="l"/>
              </a:tabLst>
            </a:pP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也带来了</a:t>
            </a:r>
            <a:r>
              <a:rPr sz="2800" spc="-15" dirty="0">
                <a:latin typeface="微软雅黑" panose="020B0503020204020204" charset="-122"/>
                <a:cs typeface="微软雅黑" panose="020B0503020204020204" charset="-122"/>
              </a:rPr>
              <a:t>N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多问题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870585" lvl="1" indent="-457835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"/>
              <a:tabLst>
                <a:tab pos="870585" algn="l"/>
                <a:tab pos="87058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保持简单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Wingdings" panose="05000000000000000000"/>
              <a:buChar char=""/>
            </a:pPr>
            <a:endParaRPr sz="5150">
              <a:latin typeface="Times New Roman" panose="02020503050405090304"/>
              <a:cs typeface="Times New Roman" panose="02020503050405090304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320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统一字符集：UTF8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</a:tabLst>
            </a:pPr>
            <a:r>
              <a:rPr sz="320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校对规则</a:t>
            </a:r>
            <a:r>
              <a:rPr sz="3200" spc="-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：utf8_general_ci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2900">
              <a:lnSpc>
                <a:spcPct val="100000"/>
              </a:lnSpc>
              <a:spcBef>
                <a:spcPts val="3070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微软雅黑" panose="020B0503020204020204" charset="-122"/>
                <a:cs typeface="微软雅黑" panose="020B0503020204020204" charset="-122"/>
              </a:rPr>
              <a:t>乱码：SET</a:t>
            </a:r>
            <a:r>
              <a:rPr sz="32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3200" dirty="0">
                <a:latin typeface="微软雅黑" panose="020B0503020204020204" charset="-122"/>
                <a:cs typeface="微软雅黑" panose="020B0503020204020204" charset="-122"/>
              </a:rPr>
              <a:t>NAMES</a:t>
            </a:r>
            <a:r>
              <a:rPr sz="32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3200" dirty="0">
                <a:latin typeface="微软雅黑" panose="020B0503020204020204" charset="-122"/>
                <a:cs typeface="微软雅黑" panose="020B0503020204020204" charset="-122"/>
              </a:rPr>
              <a:t>UTF8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79014" y="353059"/>
            <a:ext cx="35153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统一字符集为</a:t>
            </a:r>
            <a:r>
              <a:rPr spc="-5" dirty="0"/>
              <a:t>UT</a:t>
            </a:r>
            <a:r>
              <a:rPr dirty="0"/>
              <a:t>F8</a:t>
            </a:r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2575" y="401574"/>
            <a:ext cx="24669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统一命名规范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12140" y="918622"/>
            <a:ext cx="5672455" cy="5854065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2020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库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表等名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称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统一用小写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129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Linux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VS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Windows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168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库表大小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写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敏感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168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字段名的大小写</a:t>
            </a:r>
            <a:r>
              <a:rPr lang="zh-CN" sz="2000" dirty="0"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敏感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lvl="1" indent="0">
              <a:lnSpc>
                <a:spcPct val="100000"/>
              </a:lnSpc>
              <a:spcBef>
                <a:spcPts val="40"/>
              </a:spcBef>
              <a:buFont typeface="Wingdings" panose="05000000000000000000"/>
              <a:buNone/>
            </a:pPr>
            <a:endParaRPr sz="2500">
              <a:latin typeface="Times New Roman" panose="02020503050405090304"/>
              <a:cs typeface="Times New Roman" panose="02020503050405090304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索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引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命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名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默认为“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id</a:t>
            </a:r>
            <a:r>
              <a:rPr sz="3000" spc="5" dirty="0">
                <a:latin typeface="微软雅黑" panose="020B0503020204020204" charset="-122"/>
                <a:cs typeface="微软雅黑" panose="020B0503020204020204" charset="-122"/>
              </a:rPr>
              <a:t>x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_字段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名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”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3315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库名用缩写，尽量</a:t>
            </a:r>
            <a:r>
              <a:rPr sz="3000" spc="-20" dirty="0">
                <a:latin typeface="微软雅黑" panose="020B0503020204020204" charset="-122"/>
                <a:cs typeface="微软雅黑" panose="020B0503020204020204" charset="-122"/>
              </a:rPr>
              <a:t>在</a:t>
            </a:r>
            <a:r>
              <a:rPr sz="3000" spc="5" dirty="0"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3000" spc="-10" dirty="0">
                <a:latin typeface="微软雅黑" panose="020B0503020204020204" charset="-122"/>
                <a:cs typeface="微软雅黑" panose="020B0503020204020204" charset="-122"/>
              </a:rPr>
              <a:t>~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7个字母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1285"/>
              </a:spcBef>
              <a:buFont typeface="Wingdings" panose="05000000000000000000"/>
              <a:buChar char=""/>
              <a:tabLst>
                <a:tab pos="927100" algn="l"/>
                <a:tab pos="927735" algn="l"/>
                <a:tab pos="2572385" algn="l"/>
              </a:tabLst>
            </a:pP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DataSharing	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==&gt;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ds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Wingdings" panose="05000000000000000000"/>
              <a:buChar char=""/>
            </a:pPr>
            <a:endParaRPr sz="2500">
              <a:latin typeface="Times New Roman" panose="02020503050405090304"/>
              <a:cs typeface="Times New Roman" panose="02020503050405090304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注意避免用保留字命名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720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……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43600" y="5257800"/>
            <a:ext cx="3200400" cy="1600200"/>
          </a:xfrm>
          <a:custGeom>
            <a:avLst/>
            <a:gdLst/>
            <a:ahLst/>
            <a:cxnLst/>
            <a:rect l="l" t="t" r="r" b="b"/>
            <a:pathLst>
              <a:path w="3200400" h="1600200">
                <a:moveTo>
                  <a:pt x="0" y="1600200"/>
                </a:moveTo>
                <a:lnTo>
                  <a:pt x="3200400" y="1600200"/>
                </a:lnTo>
                <a:lnTo>
                  <a:pt x="3200400" y="0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75280" y="353060"/>
            <a:ext cx="4483735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注意避免用保留字命名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12140" y="1015167"/>
            <a:ext cx="3811270" cy="111315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25"/>
              </a:spcBef>
              <a:buFont typeface="Arial" panose="020B0604020202090204"/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举</a:t>
            </a:r>
            <a:r>
              <a:rPr sz="2800" spc="-10" dirty="0">
                <a:latin typeface="宋体" panose="02010600030101010101" pitchFamily="2" charset="-122"/>
                <a:cs typeface="宋体" panose="02010600030101010101" pitchFamily="2" charset="-122"/>
              </a:rPr>
              <a:t>例</a:t>
            </a:r>
            <a:r>
              <a:rPr sz="2800" spc="-5" dirty="0">
                <a:latin typeface="Arial" panose="020B0604020202090204"/>
                <a:cs typeface="Arial" panose="020B0604020202090204"/>
              </a:rPr>
              <a:t>:</a:t>
            </a:r>
            <a:r>
              <a:rPr sz="2800" spc="-10" dirty="0">
                <a:latin typeface="Arial" panose="020B0604020202090204"/>
                <a:cs typeface="Arial" panose="020B0604020202090204"/>
              </a:rPr>
              <a:t> </a:t>
            </a:r>
            <a:r>
              <a:rPr sz="2000" strike="sngStrike" dirty="0">
                <a:latin typeface="Arial" panose="020B0604020202090204"/>
                <a:cs typeface="Arial" panose="020B0604020202090204"/>
              </a:rPr>
              <a:t>Select</a:t>
            </a:r>
            <a:r>
              <a:rPr sz="2000" strike="sngStrike" spc="-25" dirty="0">
                <a:latin typeface="Arial" panose="020B0604020202090204"/>
                <a:cs typeface="Arial" panose="020B0604020202090204"/>
              </a:rPr>
              <a:t> </a:t>
            </a:r>
            <a:r>
              <a:rPr sz="2000" strike="sngStrike" dirty="0">
                <a:latin typeface="Arial" panose="020B0604020202090204"/>
                <a:cs typeface="Arial" panose="020B0604020202090204"/>
              </a:rPr>
              <a:t>*</a:t>
            </a:r>
            <a:r>
              <a:rPr sz="2000" strike="sngStrike" spc="-10" dirty="0">
                <a:latin typeface="Arial" panose="020B0604020202090204"/>
                <a:cs typeface="Arial" panose="020B0604020202090204"/>
              </a:rPr>
              <a:t> </a:t>
            </a:r>
            <a:r>
              <a:rPr sz="2000" strike="sngStrike" spc="-5" dirty="0">
                <a:latin typeface="Arial" panose="020B0604020202090204"/>
                <a:cs typeface="Arial" panose="020B0604020202090204"/>
              </a:rPr>
              <a:t>from</a:t>
            </a:r>
            <a:r>
              <a:rPr sz="2000" strike="sngStrike" spc="-35" dirty="0">
                <a:latin typeface="Arial" panose="020B0604020202090204"/>
                <a:cs typeface="Arial" panose="020B0604020202090204"/>
              </a:rPr>
              <a:t> </a:t>
            </a:r>
            <a:r>
              <a:rPr sz="2000" strike="sngStrike" dirty="0">
                <a:latin typeface="Arial" panose="020B0604020202090204"/>
                <a:cs typeface="Arial" panose="020B0604020202090204"/>
              </a:rPr>
              <a:t>return;</a:t>
            </a:r>
            <a:endParaRPr sz="2000">
              <a:latin typeface="Arial" panose="020B0604020202090204"/>
              <a:cs typeface="Arial" panose="020B0604020202090204"/>
            </a:endParaRPr>
          </a:p>
          <a:p>
            <a:pPr marL="1270000">
              <a:lnSpc>
                <a:spcPct val="100000"/>
              </a:lnSpc>
              <a:spcBef>
                <a:spcPts val="735"/>
              </a:spcBef>
            </a:pPr>
            <a:r>
              <a:rPr sz="2000" dirty="0">
                <a:latin typeface="Arial" panose="020B0604020202090204"/>
                <a:cs typeface="Arial" panose="020B0604020202090204"/>
              </a:rPr>
              <a:t>Select * from</a:t>
            </a:r>
            <a:r>
              <a:rPr sz="2000" spc="-125" dirty="0">
                <a:latin typeface="Arial" panose="020B0604020202090204"/>
                <a:cs typeface="Arial" panose="020B0604020202090204"/>
              </a:rPr>
              <a:t> </a:t>
            </a:r>
            <a:r>
              <a:rPr sz="3200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`</a:t>
            </a:r>
            <a:r>
              <a:rPr sz="2000" dirty="0">
                <a:latin typeface="Arial" panose="020B0604020202090204"/>
                <a:cs typeface="Arial" panose="020B0604020202090204"/>
              </a:rPr>
              <a:t>return</a:t>
            </a:r>
            <a:r>
              <a:rPr sz="3200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`</a:t>
            </a:r>
            <a:r>
              <a:rPr sz="2000" dirty="0">
                <a:latin typeface="Arial" panose="020B0604020202090204"/>
                <a:cs typeface="Arial" panose="020B0604020202090204"/>
              </a:rPr>
              <a:t>;</a:t>
            </a:r>
            <a:endParaRPr sz="2000">
              <a:latin typeface="Arial" panose="020B0604020202090204"/>
              <a:cs typeface="Arial" panose="020B0604020202090204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98450" y="2127250"/>
          <a:ext cx="8533127" cy="46483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7590"/>
                <a:gridCol w="745490"/>
                <a:gridCol w="795655"/>
                <a:gridCol w="1087755"/>
                <a:gridCol w="795654"/>
                <a:gridCol w="977264"/>
                <a:gridCol w="856614"/>
                <a:gridCol w="1148715"/>
                <a:gridCol w="1088390"/>
              </a:tblGrid>
              <a:tr h="136144">
                <a:tc>
                  <a:txBody>
                    <a:bodyPr/>
                    <a:lstStyle/>
                    <a:p>
                      <a:pPr marL="698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ADD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ALL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ALTER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GOTO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GRANT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GROUP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PURGE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RAID0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RANGE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260603"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ANALYZE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AND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AS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HAVING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552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H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IG</a:t>
                      </a:r>
                      <a:r>
                        <a:rPr sz="800" spc="-10" dirty="0">
                          <a:latin typeface="Arial" panose="020B0604020202090204"/>
                          <a:cs typeface="Arial" panose="020B0604020202090204"/>
                        </a:rPr>
                        <a:t>H</a:t>
                      </a: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_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P</a:t>
                      </a: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R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IO</a:t>
                      </a:r>
                      <a:r>
                        <a:rPr sz="800" spc="-10" dirty="0">
                          <a:latin typeface="Arial" panose="020B0604020202090204"/>
                          <a:cs typeface="Arial" panose="020B0604020202090204"/>
                        </a:rPr>
                        <a:t>R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IT  Y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5778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H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O</a:t>
                      </a:r>
                      <a:r>
                        <a:rPr sz="800" spc="-10" dirty="0">
                          <a:latin typeface="Arial" panose="020B0604020202090204"/>
                          <a:cs typeface="Arial" panose="020B0604020202090204"/>
                        </a:rPr>
                        <a:t>U</a:t>
                      </a: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R_</a:t>
                      </a:r>
                      <a:r>
                        <a:rPr sz="800" spc="-10" dirty="0">
                          <a:latin typeface="Arial" panose="020B0604020202090204"/>
                          <a:cs typeface="Arial" panose="020B0604020202090204"/>
                        </a:rPr>
                        <a:t>M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I</a:t>
                      </a: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CR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OSEC  </a:t>
                      </a: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OND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READ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READS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REAL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ASC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ASENSITIVE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BEFORE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HOUR_MINUTE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6159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H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O</a:t>
                      </a:r>
                      <a:r>
                        <a:rPr sz="800" spc="-10" dirty="0">
                          <a:latin typeface="Arial" panose="020B0604020202090204"/>
                          <a:cs typeface="Arial" panose="020B0604020202090204"/>
                        </a:rPr>
                        <a:t>U</a:t>
                      </a: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R_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SE</a:t>
                      </a: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C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ON  D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IF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REFERENCES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REGEXP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RELEASE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136144">
                <a:tc>
                  <a:txBody>
                    <a:bodyPr/>
                    <a:lstStyle/>
                    <a:p>
                      <a:pPr marL="698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BETWEEN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BIGINT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BINARY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IGNORE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IN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INDEX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RENAME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REPEAT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REPLACE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136143">
                <a:tc>
                  <a:txBody>
                    <a:bodyPr/>
                    <a:lstStyle/>
                    <a:p>
                      <a:pPr marL="698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BLOB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BOTH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BY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INFILE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INNER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INOUT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REQUIRE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RESTRICT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RETURN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136144">
                <a:tc>
                  <a:txBody>
                    <a:bodyPr/>
                    <a:lstStyle/>
                    <a:p>
                      <a:pPr marL="698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CALL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CASCADE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CASE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INSENSITIVE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INSERT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INT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REVOKE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RIGHT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RLIKE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260985"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CHANGE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CHAR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CHARACTER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INT1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INT2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INT3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SCHEMA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SCHEMAS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 marR="3048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SE</a:t>
                      </a: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C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O</a:t>
                      </a:r>
                      <a:r>
                        <a:rPr sz="800" spc="-10" dirty="0">
                          <a:latin typeface="Arial" panose="020B0604020202090204"/>
                          <a:cs typeface="Arial" panose="020B0604020202090204"/>
                        </a:rPr>
                        <a:t>N</a:t>
                      </a: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D_</a:t>
                      </a:r>
                      <a:r>
                        <a:rPr sz="800" spc="-10" dirty="0">
                          <a:latin typeface="Arial" panose="020B0604020202090204"/>
                          <a:cs typeface="Arial" panose="020B0604020202090204"/>
                        </a:rPr>
                        <a:t>M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I</a:t>
                      </a: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CR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OSEC  </a:t>
                      </a: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OND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136144">
                <a:tc>
                  <a:txBody>
                    <a:bodyPr/>
                    <a:lstStyle/>
                    <a:p>
                      <a:pPr marL="698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CHECK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COLLATE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COLUMN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INT4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INT8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INTEGER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SELECT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SENSITIVE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SEPARATOR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136143">
                <a:tc>
                  <a:txBody>
                    <a:bodyPr/>
                    <a:lstStyle/>
                    <a:p>
                      <a:pPr marL="698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CONDITION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CONNECTION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CONSTRAINT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INTERVAL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INTO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IS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SET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SHOW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SMALLINT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136144">
                <a:tc>
                  <a:txBody>
                    <a:bodyPr/>
                    <a:lstStyle/>
                    <a:p>
                      <a:pPr marL="698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CONTINUE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CONVERT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CREATE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ITERATE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JOIN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KEY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SPATIAL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SPECIFIC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925"/>
                        </a:lnSpc>
                        <a:spcBef>
                          <a:spcPts val="4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SQL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CROSS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 marR="3556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CURR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E</a:t>
                      </a: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N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T_</a:t>
                      </a:r>
                      <a:r>
                        <a:rPr sz="800" spc="-10" dirty="0">
                          <a:latin typeface="Arial" panose="020B0604020202090204"/>
                          <a:cs typeface="Arial" panose="020B0604020202090204"/>
                        </a:rPr>
                        <a:t>D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A  TE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 marR="514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CURR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E</a:t>
                      </a: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N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T_TIM  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KEYS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KILL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LABEL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SQLEXCEPTION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SQLSTATE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SQLWARNING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260603"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CURRENT_TIMESTA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  <a:p>
                      <a:pPr marL="6985">
                        <a:lnSpc>
                          <a:spcPts val="930"/>
                        </a:lnSpc>
                      </a:pPr>
                      <a:r>
                        <a:rPr sz="800" spc="-10" dirty="0">
                          <a:latin typeface="Arial" panose="020B0604020202090204"/>
                          <a:cs typeface="Arial" panose="020B0604020202090204"/>
                        </a:rPr>
                        <a:t>MP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7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CURRENT_US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  <a:p>
                      <a:pPr marL="6985">
                        <a:lnSpc>
                          <a:spcPts val="930"/>
                        </a:lnSpc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ER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7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CURSOR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LEADING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LEAVE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LEFT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SQL_BIG_RESUL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  <a:p>
                      <a:pPr marL="7620">
                        <a:lnSpc>
                          <a:spcPts val="930"/>
                        </a:lnSpc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T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7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SQL_CALC_FOUND_R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  <a:p>
                      <a:pPr marL="8255">
                        <a:lnSpc>
                          <a:spcPts val="930"/>
                        </a:lnSpc>
                      </a:pPr>
                      <a:r>
                        <a:rPr sz="800" spc="10" dirty="0">
                          <a:latin typeface="Arial" panose="020B0604020202090204"/>
                          <a:cs typeface="Arial" panose="020B0604020202090204"/>
                        </a:rPr>
                        <a:t>OWS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7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SQL_SMALL_RESULT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136144">
                <a:tc>
                  <a:txBody>
                    <a:bodyPr/>
                    <a:lstStyle/>
                    <a:p>
                      <a:pPr marL="698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DATABASE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DATABASES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DAY_HOUR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LIKE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LIMIT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LINEAR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SSL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STARTING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STRAIGHT_JOIN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260603"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DAY_MICROSECON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  <a:p>
                      <a:pPr marL="6985">
                        <a:lnSpc>
                          <a:spcPts val="930"/>
                        </a:lnSpc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D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7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DAY_MINUTE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DAY_SECOND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LINES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LOAD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LOCALTIME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TABLE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TERMINATED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THEN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136144">
                <a:tc>
                  <a:txBody>
                    <a:bodyPr/>
                    <a:lstStyle/>
                    <a:p>
                      <a:pPr marL="698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DEC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DECIMAL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DECLARE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LOCALTIMESTAMP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LOCK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LONG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TINYBLOB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TINYINT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TINYTEXT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136144">
                <a:tc>
                  <a:txBody>
                    <a:bodyPr/>
                    <a:lstStyle/>
                    <a:p>
                      <a:pPr marL="698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DEFAULT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DELAYED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DELETE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LONGBLOB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LONGTEXT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LOOP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TO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TRAILING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TRIGGER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DESC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DESCRIBE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 marR="6096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D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ETE</a:t>
                      </a: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R</a:t>
                      </a:r>
                      <a:r>
                        <a:rPr sz="800" spc="-10" dirty="0">
                          <a:latin typeface="Arial" panose="020B0604020202090204"/>
                          <a:cs typeface="Arial" panose="020B0604020202090204"/>
                        </a:rPr>
                        <a:t>M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I</a:t>
                      </a: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N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ISTI  C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7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LOW_PRIORITY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MATCH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MEDIUMBLOB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TRUE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UNDO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UNION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260603"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DISTINCT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DISTINCTROW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DIV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MEDIUMINT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MEDIUMTEXT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MIDDLEINT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UNIQUE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UNLOCK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UNSIGNED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260654"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DOUBLE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DROP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DUAL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800" spc="-10" dirty="0">
                          <a:latin typeface="Arial" panose="020B0604020202090204"/>
                          <a:cs typeface="Arial" panose="020B0604020202090204"/>
                        </a:rPr>
                        <a:t>M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I</a:t>
                      </a: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NU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TE</a:t>
                      </a: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_</a:t>
                      </a:r>
                      <a:r>
                        <a:rPr sz="800" spc="-10" dirty="0">
                          <a:latin typeface="Arial" panose="020B0604020202090204"/>
                          <a:cs typeface="Arial" panose="020B0604020202090204"/>
                        </a:rPr>
                        <a:t>M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I</a:t>
                      </a: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CR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OSE</a:t>
                      </a: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C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O  </a:t>
                      </a: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ND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7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4445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800" spc="-10" dirty="0">
                          <a:latin typeface="Arial" panose="020B0604020202090204"/>
                          <a:cs typeface="Arial" panose="020B0604020202090204"/>
                        </a:rPr>
                        <a:t>M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I</a:t>
                      </a: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NU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TE</a:t>
                      </a: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_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SE</a:t>
                      </a: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C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O  </a:t>
                      </a: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ND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7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MOD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UPDATE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USAGE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USE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136131">
                <a:tc>
                  <a:txBody>
                    <a:bodyPr/>
                    <a:lstStyle/>
                    <a:p>
                      <a:pPr marL="698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EACH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ELSE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ELSEIF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MODIFIES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NATURAL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NOT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USING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UTC_DATE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UTC_TIME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260629"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ENCLOSED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ESCAPED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EXISTS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 marR="5016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N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O</a:t>
                      </a: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_</a:t>
                      </a:r>
                      <a:r>
                        <a:rPr sz="800" spc="30" dirty="0">
                          <a:latin typeface="Arial" panose="020B0604020202090204"/>
                          <a:cs typeface="Arial" panose="020B0604020202090204"/>
                        </a:rPr>
                        <a:t>W</a:t>
                      </a: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R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I</a:t>
                      </a:r>
                      <a:r>
                        <a:rPr sz="800" spc="-15" dirty="0">
                          <a:latin typeface="Arial" panose="020B0604020202090204"/>
                          <a:cs typeface="Arial" panose="020B0604020202090204"/>
                        </a:rPr>
                        <a:t>T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E</a:t>
                      </a: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_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TO</a:t>
                      </a: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_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BI</a:t>
                      </a: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N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L  </a:t>
                      </a: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OG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7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NULL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NUMERIC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4699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U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T</a:t>
                      </a: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C_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TI</a:t>
                      </a:r>
                      <a:r>
                        <a:rPr sz="800" spc="-10" dirty="0">
                          <a:latin typeface="Arial" panose="020B0604020202090204"/>
                          <a:cs typeface="Arial" panose="020B0604020202090204"/>
                        </a:rPr>
                        <a:t>M</a:t>
                      </a: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ESTAM  P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7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VALUES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VARBINARY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136131">
                <a:tc>
                  <a:txBody>
                    <a:bodyPr/>
                    <a:lstStyle/>
                    <a:p>
                      <a:pPr marL="698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EXIT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EXPLAIN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FALSE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ON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OPTIMIZE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OPTION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VARCHAR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VARCHARACTER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VARYING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136118">
                <a:tc>
                  <a:txBody>
                    <a:bodyPr/>
                    <a:lstStyle/>
                    <a:p>
                      <a:pPr marL="6985">
                        <a:lnSpc>
                          <a:spcPts val="920"/>
                        </a:lnSpc>
                        <a:spcBef>
                          <a:spcPts val="5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FETCH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0"/>
                        </a:lnSpc>
                        <a:spcBef>
                          <a:spcPts val="5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FLOAT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0"/>
                        </a:lnSpc>
                        <a:spcBef>
                          <a:spcPts val="5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FLOAT4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0"/>
                        </a:lnSpc>
                        <a:spcBef>
                          <a:spcPts val="5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OPTIONALLY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0"/>
                        </a:lnSpc>
                        <a:spcBef>
                          <a:spcPts val="55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OR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0"/>
                        </a:lnSpc>
                        <a:spcBef>
                          <a:spcPts val="55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ORDER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0"/>
                        </a:lnSpc>
                        <a:spcBef>
                          <a:spcPts val="55"/>
                        </a:spcBef>
                      </a:pPr>
                      <a:r>
                        <a:rPr sz="800" spc="5" dirty="0">
                          <a:latin typeface="Arial" panose="020B0604020202090204"/>
                          <a:cs typeface="Arial" panose="020B0604020202090204"/>
                        </a:rPr>
                        <a:t>WHEN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920"/>
                        </a:lnSpc>
                        <a:spcBef>
                          <a:spcPts val="55"/>
                        </a:spcBef>
                      </a:pPr>
                      <a:r>
                        <a:rPr sz="800" spc="5" dirty="0">
                          <a:latin typeface="Arial" panose="020B0604020202090204"/>
                          <a:cs typeface="Arial" panose="020B0604020202090204"/>
                        </a:rPr>
                        <a:t>WHERE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920"/>
                        </a:lnSpc>
                        <a:spcBef>
                          <a:spcPts val="55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WHILE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136131">
                <a:tc>
                  <a:txBody>
                    <a:bodyPr/>
                    <a:lstStyle/>
                    <a:p>
                      <a:pPr marL="698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FLOAT8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FOR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FORCE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OUT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OUTER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OUTFILE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spc="5" dirty="0">
                          <a:latin typeface="Arial" panose="020B0604020202090204"/>
                          <a:cs typeface="Arial" panose="020B0604020202090204"/>
                        </a:rPr>
                        <a:t>WITH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spc="5" dirty="0">
                          <a:latin typeface="Arial" panose="020B0604020202090204"/>
                          <a:cs typeface="Arial" panose="020B0604020202090204"/>
                        </a:rPr>
                        <a:t>WRITE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spc="-10" dirty="0">
                          <a:latin typeface="Arial" panose="020B0604020202090204"/>
                          <a:cs typeface="Arial" panose="020B0604020202090204"/>
                        </a:rPr>
                        <a:t>X509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136130">
                <a:tc>
                  <a:txBody>
                    <a:bodyPr/>
                    <a:lstStyle/>
                    <a:p>
                      <a:pPr marL="698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FOREIGN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FROM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FULLTEXT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PRECISION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PRIMARY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PROCEDURE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spc="-10" dirty="0">
                          <a:latin typeface="Arial" panose="020B0604020202090204"/>
                          <a:cs typeface="Arial" panose="020B0604020202090204"/>
                        </a:rPr>
                        <a:t>XOR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spc="-5" dirty="0">
                          <a:latin typeface="Arial" panose="020B0604020202090204"/>
                          <a:cs typeface="Arial" panose="020B0604020202090204"/>
                        </a:rPr>
                        <a:t>YEAR_MONTH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92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 panose="020B0604020202090204"/>
                          <a:cs typeface="Arial" panose="020B0604020202090204"/>
                        </a:rPr>
                        <a:t>ZEROFILL</a:t>
                      </a:r>
                      <a:endParaRPr sz="8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8775" y="401574"/>
            <a:ext cx="28740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约定类军规小结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12140" y="1548206"/>
            <a:ext cx="6104255" cy="3854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6235" algn="l"/>
              </a:tabLst>
            </a:pPr>
            <a:r>
              <a:rPr sz="3200" spc="5" dirty="0">
                <a:latin typeface="微软雅黑" panose="020B0503020204020204" charset="-122"/>
                <a:cs typeface="微软雅黑" panose="020B0503020204020204" charset="-122"/>
              </a:rPr>
              <a:t>隔离线上线下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2690"/>
              </a:spcBef>
              <a:buChar char="•"/>
              <a:tabLst>
                <a:tab pos="356235" algn="l"/>
              </a:tabLst>
            </a:pPr>
            <a:r>
              <a:rPr sz="3200" dirty="0">
                <a:latin typeface="微软雅黑" panose="020B0503020204020204" charset="-122"/>
                <a:cs typeface="微软雅黑" panose="020B0503020204020204" charset="-122"/>
              </a:rPr>
              <a:t>禁止未</a:t>
            </a:r>
            <a:r>
              <a:rPr sz="3200" spc="-10" dirty="0">
                <a:latin typeface="微软雅黑" panose="020B0503020204020204" charset="-122"/>
                <a:cs typeface="微软雅黑" panose="020B0503020204020204" charset="-122"/>
              </a:rPr>
              <a:t>经</a:t>
            </a:r>
            <a:r>
              <a:rPr sz="3200" dirty="0">
                <a:latin typeface="微软雅黑" panose="020B0503020204020204" charset="-122"/>
                <a:cs typeface="微软雅黑" panose="020B0503020204020204" charset="-122"/>
              </a:rPr>
              <a:t>DBA确认的</a:t>
            </a:r>
            <a:r>
              <a:rPr sz="3200" spc="-10" dirty="0">
                <a:latin typeface="微软雅黑" panose="020B0503020204020204" charset="-122"/>
                <a:cs typeface="微软雅黑" panose="020B0503020204020204" charset="-122"/>
              </a:rPr>
              <a:t>子</a:t>
            </a:r>
            <a:r>
              <a:rPr sz="3200" dirty="0">
                <a:latin typeface="微软雅黑" panose="020B0503020204020204" charset="-122"/>
                <a:cs typeface="微软雅黑" panose="020B0503020204020204" charset="-122"/>
              </a:rPr>
              <a:t>查询上线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2690"/>
              </a:spcBef>
              <a:buChar char="•"/>
              <a:tabLst>
                <a:tab pos="356235" algn="l"/>
              </a:tabLst>
            </a:pPr>
            <a:r>
              <a:rPr sz="3200" dirty="0">
                <a:latin typeface="微软雅黑" panose="020B0503020204020204" charset="-122"/>
                <a:cs typeface="微软雅黑" panose="020B0503020204020204" charset="-122"/>
              </a:rPr>
              <a:t>永远</a:t>
            </a:r>
            <a:r>
              <a:rPr lang="zh-CN" sz="3200" dirty="0"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3200" dirty="0">
                <a:latin typeface="微软雅黑" panose="020B0503020204020204" charset="-122"/>
                <a:cs typeface="微软雅黑" panose="020B0503020204020204" charset="-122"/>
              </a:rPr>
              <a:t>在程序</a:t>
            </a:r>
            <a:r>
              <a:rPr sz="3200" spc="-15" dirty="0">
                <a:latin typeface="微软雅黑" panose="020B0503020204020204" charset="-122"/>
                <a:cs typeface="微软雅黑" panose="020B0503020204020204" charset="-122"/>
              </a:rPr>
              <a:t>端</a:t>
            </a:r>
            <a:r>
              <a:rPr sz="3200" dirty="0">
                <a:latin typeface="微软雅黑" panose="020B0503020204020204" charset="-122"/>
                <a:cs typeface="微软雅黑" panose="020B0503020204020204" charset="-122"/>
              </a:rPr>
              <a:t>显式加锁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2690"/>
              </a:spcBef>
              <a:buChar char="•"/>
              <a:tabLst>
                <a:tab pos="356235" algn="l"/>
              </a:tabLst>
            </a:pPr>
            <a:r>
              <a:rPr sz="3200" spc="5" dirty="0">
                <a:latin typeface="微软雅黑" panose="020B0503020204020204" charset="-122"/>
                <a:cs typeface="微软雅黑" panose="020B0503020204020204" charset="-122"/>
              </a:rPr>
              <a:t>统一字符集</a:t>
            </a:r>
            <a:r>
              <a:rPr sz="3200" spc="-10" dirty="0">
                <a:latin typeface="微软雅黑" panose="020B0503020204020204" charset="-122"/>
                <a:cs typeface="微软雅黑" panose="020B0503020204020204" charset="-122"/>
              </a:rPr>
              <a:t>为</a:t>
            </a:r>
            <a:r>
              <a:rPr sz="3200" dirty="0">
                <a:latin typeface="微软雅黑" panose="020B0503020204020204" charset="-122"/>
                <a:cs typeface="微软雅黑" panose="020B0503020204020204" charset="-122"/>
              </a:rPr>
              <a:t>UTF8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2685"/>
              </a:spcBef>
              <a:buChar char="•"/>
              <a:tabLst>
                <a:tab pos="356235" algn="l"/>
              </a:tabLst>
            </a:pPr>
            <a:r>
              <a:rPr sz="3200" dirty="0">
                <a:latin typeface="微软雅黑" panose="020B0503020204020204" charset="-122"/>
                <a:cs typeface="微软雅黑" panose="020B0503020204020204" charset="-122"/>
              </a:rPr>
              <a:t>统一命名规范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64508" y="2801823"/>
            <a:ext cx="2016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Arial" panose="020B0604020202090204"/>
                <a:cs typeface="Arial" panose="020B0604020202090204"/>
              </a:rPr>
              <a:t>Thanks!</a:t>
            </a:r>
            <a:endParaRPr sz="4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85060" y="5657850"/>
            <a:ext cx="4373880" cy="0"/>
          </a:xfrm>
          <a:custGeom>
            <a:avLst/>
            <a:gdLst/>
            <a:ahLst/>
            <a:cxnLst/>
            <a:rect l="l" t="t" r="r" b="b"/>
            <a:pathLst>
              <a:path w="4373880">
                <a:moveTo>
                  <a:pt x="0" y="0"/>
                </a:moveTo>
                <a:lnTo>
                  <a:pt x="4373880" y="0"/>
                </a:lnTo>
              </a:path>
            </a:pathLst>
          </a:custGeom>
          <a:ln w="16763">
            <a:solidFill>
              <a:srgbClr val="00999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22575" y="398729"/>
            <a:ext cx="28740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控制单表数据量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31140" y="1110103"/>
            <a:ext cx="5307330" cy="546100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20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一年内的单表数据量预估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纯INT</a:t>
            </a:r>
            <a:r>
              <a:rPr lang="zh-CN" sz="2800" spc="-10" dirty="0">
                <a:latin typeface="微软雅黑" panose="020B0503020204020204" charset="-122"/>
                <a:cs typeface="微软雅黑" panose="020B0503020204020204" charset="-122"/>
              </a:rPr>
              <a:t>不超过</a:t>
            </a:r>
            <a:r>
              <a:rPr lang="en-US" altLang="zh-CN" sz="2800" spc="-10" dirty="0">
                <a:latin typeface="微软雅黑" panose="020B0503020204020204" charset="-122"/>
                <a:cs typeface="微软雅黑" panose="020B0503020204020204" charset="-122"/>
              </a:rPr>
              <a:t>5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000W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含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CHAR</a:t>
            </a:r>
            <a:r>
              <a:rPr lang="zh-CN" sz="2800" spc="-5" dirty="0">
                <a:latin typeface="微软雅黑" panose="020B0503020204020204" charset="-122"/>
                <a:cs typeface="微软雅黑" panose="020B0503020204020204" charset="-122"/>
              </a:rPr>
              <a:t>不超过</a:t>
            </a:r>
            <a:r>
              <a:rPr lang="en-US" sz="2800" spc="-10" dirty="0">
                <a:latin typeface="微软雅黑" panose="020B0503020204020204" charset="-122"/>
                <a:cs typeface="微软雅黑" panose="020B0503020204020204" charset="-122"/>
              </a:rPr>
              <a:t>10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00W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Wingdings" panose="05000000000000000000"/>
              <a:buChar char=""/>
            </a:pPr>
            <a:endParaRPr sz="3100">
              <a:latin typeface="Times New Roman" panose="02020503050405090304"/>
              <a:cs typeface="Times New Roman" panose="02020503050405090304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合理分表</a:t>
            </a:r>
            <a:r>
              <a:rPr lang="zh-CN" sz="3000" dirty="0">
                <a:latin typeface="微软雅黑" panose="020B0503020204020204" charset="-122"/>
                <a:cs typeface="微软雅黑" panose="020B0503020204020204" charset="-122"/>
              </a:rPr>
              <a:t>不超载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USERID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DATE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AREA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….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2900">
              <a:lnSpc>
                <a:spcPct val="100000"/>
              </a:lnSpc>
              <a:spcBef>
                <a:spcPts val="3030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建议单库</a:t>
            </a:r>
            <a:r>
              <a:rPr lang="zh-CN" sz="3000" spc="-5" dirty="0">
                <a:latin typeface="微软雅黑" panose="020B0503020204020204" charset="-122"/>
                <a:cs typeface="微软雅黑" panose="020B0503020204020204" charset="-122"/>
              </a:rPr>
              <a:t>不超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过300-400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个表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99076" y="1755648"/>
            <a:ext cx="4117848" cy="411327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74695" y="398729"/>
            <a:ext cx="287591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保持表身段苗条</a:t>
            </a:r>
            <a:endParaRPr spc="5" dirty="0"/>
          </a:p>
        </p:txBody>
      </p:sp>
      <p:sp>
        <p:nvSpPr>
          <p:cNvPr id="4" name="object 4"/>
          <p:cNvSpPr txBox="1"/>
          <p:nvPr/>
        </p:nvSpPr>
        <p:spPr>
          <a:xfrm>
            <a:off x="369519" y="916813"/>
            <a:ext cx="5788660" cy="602107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35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表字段数少而精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469900">
              <a:lnSpc>
                <a:spcPct val="100000"/>
              </a:lnSpc>
              <a:spcBef>
                <a:spcPts val="585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√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IO高效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√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全表遍历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√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表修复快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46990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√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提高</a:t>
            </a:r>
            <a:r>
              <a:rPr lang="zh-CN" sz="2400" dirty="0">
                <a:latin typeface="微软雅黑" panose="020B0503020204020204" charset="-122"/>
                <a:cs typeface="微软雅黑" panose="020B0503020204020204" charset="-122"/>
              </a:rPr>
              <a:t>并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发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√alter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table快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Times New Roman" panose="02020503050405090304"/>
              <a:cs typeface="Times New Roman" panose="02020503050405090304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单表多少字段合适？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1920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单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表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1G体积</a:t>
            </a:r>
            <a:r>
              <a:rPr sz="3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500W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行评估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Font typeface="Wingdings" panose="05000000000000000000"/>
              <a:buChar char=""/>
              <a:tabLst>
                <a:tab pos="75692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顺序读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1G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文件需N秒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Wingdings" panose="05000000000000000000"/>
              <a:buChar char=""/>
              <a:tabLst>
                <a:tab pos="75692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单行</a:t>
            </a:r>
            <a:r>
              <a:rPr lang="zh-CN" sz="2400" dirty="0">
                <a:latin typeface="微软雅黑" panose="020B0503020204020204" charset="-122"/>
                <a:cs typeface="微软雅黑" panose="020B0503020204020204" charset="-122"/>
              </a:rPr>
              <a:t>不超过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200Byte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Font typeface="Wingdings" panose="05000000000000000000"/>
              <a:buChar char=""/>
              <a:tabLst>
                <a:tab pos="75692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单表</a:t>
            </a:r>
            <a:r>
              <a:rPr lang="zh-CN" sz="2400" dirty="0">
                <a:latin typeface="微软雅黑" panose="020B0503020204020204" charset="-122"/>
                <a:cs typeface="微软雅黑" panose="020B0503020204020204" charset="-122"/>
              </a:rPr>
              <a:t>不超过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50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个纯INT字段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Wingdings" panose="05000000000000000000"/>
              <a:buChar char=""/>
              <a:tabLst>
                <a:tab pos="75692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单表</a:t>
            </a:r>
            <a:r>
              <a:rPr lang="zh-CN" sz="2400" dirty="0">
                <a:latin typeface="微软雅黑" panose="020B0503020204020204" charset="-122"/>
                <a:cs typeface="微软雅黑" panose="020B0503020204020204" charset="-122"/>
              </a:rPr>
              <a:t>不超过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20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个</a:t>
            </a:r>
            <a:r>
              <a:rPr lang="en-US" sz="2400" dirty="0">
                <a:latin typeface="微软雅黑" panose="020B0503020204020204" charset="-122"/>
                <a:cs typeface="微软雅黑" panose="020B0503020204020204" charset="-122"/>
              </a:rPr>
              <a:t>VAR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CHAR(10)字段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3535">
              <a:lnSpc>
                <a:spcPct val="100000"/>
              </a:lnSpc>
              <a:spcBef>
                <a:spcPts val="2295"/>
              </a:spcBef>
              <a:buFont typeface="΢"/>
              <a:buChar char="•"/>
              <a:tabLst>
                <a:tab pos="355600" algn="l"/>
                <a:tab pos="356235" algn="l"/>
              </a:tabLst>
            </a:pPr>
            <a:r>
              <a:rPr sz="30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单表字</a:t>
            </a:r>
            <a:r>
              <a:rPr sz="3000" b="1" spc="-1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段</a:t>
            </a:r>
            <a:r>
              <a:rPr sz="30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数上限控制</a:t>
            </a:r>
            <a:r>
              <a:rPr sz="3000" b="1" spc="-1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在</a:t>
            </a:r>
            <a:r>
              <a:rPr sz="3000" b="1" spc="-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20~50</a:t>
            </a:r>
            <a:r>
              <a:rPr sz="30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个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48401" y="314455"/>
            <a:ext cx="2895599" cy="654354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4695" y="398729"/>
            <a:ext cx="28746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平衡范式</a:t>
            </a:r>
            <a:r>
              <a:rPr spc="-5" dirty="0"/>
              <a:t>不</a:t>
            </a:r>
            <a:r>
              <a:rPr spc="5" dirty="0"/>
              <a:t>冗余</a:t>
            </a:r>
            <a:endParaRPr spc="5" dirty="0"/>
          </a:p>
        </p:txBody>
      </p:sp>
      <p:sp>
        <p:nvSpPr>
          <p:cNvPr id="3" name="object 3"/>
          <p:cNvSpPr txBox="1"/>
          <p:nvPr/>
        </p:nvSpPr>
        <p:spPr>
          <a:xfrm>
            <a:off x="369519" y="1238758"/>
            <a:ext cx="4427855" cy="4874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平衡是门艺术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΢"/>
              <a:buChar char="•"/>
            </a:pPr>
            <a:endParaRPr sz="3500">
              <a:latin typeface="Times New Roman" panose="02020503050405090304"/>
              <a:cs typeface="Times New Roman" panose="02020503050405090304"/>
            </a:endParaRPr>
          </a:p>
          <a:p>
            <a:pPr marL="756285" lvl="1" indent="-287020">
              <a:lnSpc>
                <a:spcPct val="100000"/>
              </a:lnSpc>
              <a:buFont typeface="Wingdings" panose="05000000000000000000"/>
              <a:buChar char=""/>
              <a:tabLst>
                <a:tab pos="75692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严格遵循三大范式？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Wingdings" panose="05000000000000000000"/>
              <a:buChar char=""/>
            </a:pPr>
            <a:endParaRPr sz="3500">
              <a:latin typeface="Times New Roman" panose="02020503050405090304"/>
              <a:cs typeface="Times New Roman" panose="02020503050405090304"/>
            </a:endParaRPr>
          </a:p>
          <a:p>
            <a:pPr marL="756285" lvl="1" indent="-287020">
              <a:lnSpc>
                <a:spcPct val="100000"/>
              </a:lnSpc>
              <a:buFont typeface="Wingdings" panose="05000000000000000000"/>
              <a:buChar char=""/>
              <a:tabLst>
                <a:tab pos="756920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效率优先、提升性能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Wingdings" panose="05000000000000000000"/>
              <a:buChar char=""/>
            </a:pPr>
            <a:endParaRPr sz="3500">
              <a:latin typeface="Times New Roman" panose="02020503050405090304"/>
              <a:cs typeface="Times New Roman" panose="02020503050405090304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Font typeface="Wingdings" panose="05000000000000000000"/>
              <a:buChar char=""/>
              <a:tabLst>
                <a:tab pos="75692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没有绝对的对不错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Wingdings" panose="05000000000000000000"/>
              <a:buChar char=""/>
            </a:pPr>
            <a:endParaRPr sz="3500">
              <a:latin typeface="Times New Roman" panose="02020503050405090304"/>
              <a:cs typeface="Times New Roman" panose="02020503050405090304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Font typeface="Wingdings" panose="05000000000000000000"/>
              <a:buChar char=""/>
              <a:tabLst>
                <a:tab pos="75692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适当时牺牲范式、加入冗余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Wingdings" panose="05000000000000000000"/>
              <a:buChar char=""/>
            </a:pPr>
            <a:endParaRPr sz="3500">
              <a:latin typeface="Times New Roman" panose="02020503050405090304"/>
              <a:cs typeface="Times New Roman" panose="02020503050405090304"/>
            </a:endParaRPr>
          </a:p>
          <a:p>
            <a:pPr marL="756285" lvl="1" indent="-287020">
              <a:lnSpc>
                <a:spcPct val="100000"/>
              </a:lnSpc>
              <a:buFont typeface="Wingdings" panose="05000000000000000000"/>
              <a:buChar char=""/>
              <a:tabLst>
                <a:tab pos="75692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但会增加代码复杂度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79035" y="1374647"/>
            <a:ext cx="4433316" cy="329945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3644" y="350646"/>
            <a:ext cx="4178300" cy="1887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4745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微软雅黑" panose="020B0503020204020204" charset="-122"/>
                <a:cs typeface="微软雅黑" panose="020B0503020204020204" charset="-122"/>
              </a:rPr>
              <a:t>拒绝3B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2900">
              <a:lnSpc>
                <a:spcPct val="100000"/>
              </a:lnSpc>
              <a:spcBef>
                <a:spcPts val="3150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数据库</a:t>
            </a:r>
            <a:r>
              <a:rPr lang="zh-CN" sz="3000" dirty="0">
                <a:latin typeface="微软雅黑" panose="020B0503020204020204" charset="-122"/>
                <a:cs typeface="微软雅黑" panose="020B0503020204020204" charset="-122"/>
              </a:rPr>
              <a:t>并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发像城市交通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非线性增长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3644" y="2762238"/>
            <a:ext cx="5140960" cy="386207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0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微软雅黑" panose="020B0503020204020204" charset="-122"/>
                <a:cs typeface="微软雅黑" panose="020B0503020204020204" charset="-122"/>
              </a:rPr>
              <a:t>拒绝</a:t>
            </a: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3B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100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大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SQL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(</a:t>
            </a:r>
            <a:r>
              <a:rPr sz="44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B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IG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SQL)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1060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大事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务</a:t>
            </a:r>
            <a:r>
              <a:rPr sz="28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(</a:t>
            </a:r>
            <a:r>
              <a:rPr sz="44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B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IG</a:t>
            </a:r>
            <a:r>
              <a:rPr sz="28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微软雅黑" panose="020B0503020204020204" charset="-122"/>
                <a:cs typeface="微软雅黑" panose="020B0503020204020204" charset="-122"/>
              </a:rPr>
              <a:t>Transaction)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835">
              <a:lnSpc>
                <a:spcPct val="100000"/>
              </a:lnSpc>
              <a:spcBef>
                <a:spcPts val="1055"/>
              </a:spcBef>
              <a:buFont typeface="Wingdings" panose="05000000000000000000"/>
              <a:buChar char=""/>
              <a:tabLst>
                <a:tab pos="927100" algn="l"/>
                <a:tab pos="9277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大批量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(</a:t>
            </a:r>
            <a:r>
              <a:rPr sz="44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B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IG </a:t>
            </a:r>
            <a:r>
              <a:rPr sz="2800" spc="-5" dirty="0">
                <a:latin typeface="Arial" panose="020B0604020202090204"/>
                <a:cs typeface="Arial" panose="020B0604020202090204"/>
              </a:rPr>
              <a:t>Batch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)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2900">
              <a:lnSpc>
                <a:spcPct val="100000"/>
              </a:lnSpc>
              <a:spcBef>
                <a:spcPts val="3370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微软雅黑" panose="020B0503020204020204" charset="-122"/>
                <a:cs typeface="微软雅黑" panose="020B0503020204020204" charset="-122"/>
              </a:rPr>
              <a:t>详细解析见后</a:t>
            </a:r>
            <a:endParaRPr sz="3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85359" y="4015738"/>
            <a:ext cx="4297680" cy="284226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00600" y="990600"/>
            <a:ext cx="4267200" cy="3035300"/>
          </a:xfrm>
          <a:custGeom>
            <a:avLst/>
            <a:gdLst/>
            <a:ahLst/>
            <a:cxnLst/>
            <a:rect l="l" t="t" r="r" b="b"/>
            <a:pathLst>
              <a:path w="4267200" h="3035300">
                <a:moveTo>
                  <a:pt x="4006342" y="0"/>
                </a:moveTo>
                <a:lnTo>
                  <a:pt x="260858" y="0"/>
                </a:lnTo>
                <a:lnTo>
                  <a:pt x="213981" y="4204"/>
                </a:lnTo>
                <a:lnTo>
                  <a:pt x="169856" y="16325"/>
                </a:lnTo>
                <a:lnTo>
                  <a:pt x="129220" y="35625"/>
                </a:lnTo>
                <a:lnTo>
                  <a:pt x="92811" y="61366"/>
                </a:lnTo>
                <a:lnTo>
                  <a:pt x="61366" y="92811"/>
                </a:lnTo>
                <a:lnTo>
                  <a:pt x="35625" y="129220"/>
                </a:lnTo>
                <a:lnTo>
                  <a:pt x="16325" y="169856"/>
                </a:lnTo>
                <a:lnTo>
                  <a:pt x="4204" y="213981"/>
                </a:lnTo>
                <a:lnTo>
                  <a:pt x="0" y="260858"/>
                </a:lnTo>
                <a:lnTo>
                  <a:pt x="0" y="2774442"/>
                </a:lnTo>
                <a:lnTo>
                  <a:pt x="4204" y="2821318"/>
                </a:lnTo>
                <a:lnTo>
                  <a:pt x="16325" y="2865443"/>
                </a:lnTo>
                <a:lnTo>
                  <a:pt x="35625" y="2906079"/>
                </a:lnTo>
                <a:lnTo>
                  <a:pt x="61366" y="2942488"/>
                </a:lnTo>
                <a:lnTo>
                  <a:pt x="92811" y="2973933"/>
                </a:lnTo>
                <a:lnTo>
                  <a:pt x="129220" y="2999674"/>
                </a:lnTo>
                <a:lnTo>
                  <a:pt x="169856" y="3018974"/>
                </a:lnTo>
                <a:lnTo>
                  <a:pt x="213981" y="3031095"/>
                </a:lnTo>
                <a:lnTo>
                  <a:pt x="260858" y="3035300"/>
                </a:lnTo>
                <a:lnTo>
                  <a:pt x="4006342" y="3035300"/>
                </a:lnTo>
                <a:lnTo>
                  <a:pt x="4053218" y="3031095"/>
                </a:lnTo>
                <a:lnTo>
                  <a:pt x="4097343" y="3018974"/>
                </a:lnTo>
                <a:lnTo>
                  <a:pt x="4137979" y="2999674"/>
                </a:lnTo>
                <a:lnTo>
                  <a:pt x="4174388" y="2973933"/>
                </a:lnTo>
                <a:lnTo>
                  <a:pt x="4205833" y="2942488"/>
                </a:lnTo>
                <a:lnTo>
                  <a:pt x="4231574" y="2906079"/>
                </a:lnTo>
                <a:lnTo>
                  <a:pt x="4250874" y="2865443"/>
                </a:lnTo>
                <a:lnTo>
                  <a:pt x="4262995" y="2821318"/>
                </a:lnTo>
                <a:lnTo>
                  <a:pt x="4267200" y="2774442"/>
                </a:lnTo>
                <a:lnTo>
                  <a:pt x="4267200" y="260858"/>
                </a:lnTo>
                <a:lnTo>
                  <a:pt x="4262995" y="213981"/>
                </a:lnTo>
                <a:lnTo>
                  <a:pt x="4250874" y="169856"/>
                </a:lnTo>
                <a:lnTo>
                  <a:pt x="4231574" y="129220"/>
                </a:lnTo>
                <a:lnTo>
                  <a:pt x="4205833" y="92811"/>
                </a:lnTo>
                <a:lnTo>
                  <a:pt x="4174388" y="61366"/>
                </a:lnTo>
                <a:lnTo>
                  <a:pt x="4137979" y="35625"/>
                </a:lnTo>
                <a:lnTo>
                  <a:pt x="4097343" y="16325"/>
                </a:lnTo>
                <a:lnTo>
                  <a:pt x="4053218" y="4204"/>
                </a:lnTo>
                <a:lnTo>
                  <a:pt x="4006342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800600" y="990600"/>
            <a:ext cx="4267200" cy="303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703951" y="1052969"/>
            <a:ext cx="2379345" cy="45720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39370" rIns="0" bIns="0" rtlCol="0">
            <a:spAutoFit/>
          </a:bodyPr>
          <a:lstStyle/>
          <a:p>
            <a:pPr marL="92075">
              <a:lnSpc>
                <a:spcPts val="3285"/>
              </a:lnSpc>
              <a:spcBef>
                <a:spcPts val="310"/>
              </a:spcBef>
            </a:pPr>
            <a:r>
              <a:rPr sz="2800" spc="-5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北京还将拥堵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9397</Words>
  <Application>WPS 演示</Application>
  <PresentationFormat>全屏显示(4:3)</PresentationFormat>
  <Paragraphs>1088</Paragraphs>
  <Slides>57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57</vt:i4>
      </vt:variant>
    </vt:vector>
  </HeadingPairs>
  <TitlesOfParts>
    <vt:vector size="80" baseType="lpstr">
      <vt:lpstr>Arial</vt:lpstr>
      <vt:lpstr>方正书宋_GBK</vt:lpstr>
      <vt:lpstr>Wingdings</vt:lpstr>
      <vt:lpstr>微软雅黑</vt:lpstr>
      <vt:lpstr>汉仪旗黑</vt:lpstr>
      <vt:lpstr>΢</vt:lpstr>
      <vt:lpstr>Times New Roman</vt:lpstr>
      <vt:lpstr>Wingdings</vt:lpstr>
      <vt:lpstr>Arial</vt:lpstr>
      <vt:lpstr>宋体</vt:lpstr>
      <vt:lpstr>DejaVu Sans Mono</vt:lpstr>
      <vt:lpstr>Lucida Console</vt:lpstr>
      <vt:lpstr>汉仪书宋二KW</vt:lpstr>
      <vt:lpstr>Calibri</vt:lpstr>
      <vt:lpstr>Helvetica Neue</vt:lpstr>
      <vt:lpstr>宋体</vt:lpstr>
      <vt:lpstr>Arial Unicode MS</vt:lpstr>
      <vt:lpstr>Thonburi</vt:lpstr>
      <vt:lpstr>苹方-简</vt:lpstr>
      <vt:lpstr>华文宋体</vt:lpstr>
      <vt:lpstr>Wingdings</vt:lpstr>
      <vt:lpstr>Office Theme</vt:lpstr>
      <vt:lpstr>1_Office Theme</vt:lpstr>
      <vt:lpstr>MySQL数据库开发的三十六条军规</vt:lpstr>
      <vt:lpstr>PowerPoint 演示文稿</vt:lpstr>
      <vt:lpstr>一.核心军规(5)</vt:lpstr>
      <vt:lpstr>核心军规</vt:lpstr>
      <vt:lpstr>尽量不在数据库做运算</vt:lpstr>
      <vt:lpstr>控制单表数据量</vt:lpstr>
      <vt:lpstr>保持表身段苗条</vt:lpstr>
      <vt:lpstr>平衡范式不冗余</vt:lpstr>
      <vt:lpstr>PowerPoint 演示文稿</vt:lpstr>
      <vt:lpstr>核心军规小结</vt:lpstr>
      <vt:lpstr>字段类军规</vt:lpstr>
      <vt:lpstr>用好数值字段类型</vt:lpstr>
      <vt:lpstr>用好数值字段类型</vt:lpstr>
      <vt:lpstr>将字符转化为数字</vt:lpstr>
      <vt:lpstr>优先使用ENUM或SET</vt:lpstr>
      <vt:lpstr>避免使用NULL字段</vt:lpstr>
      <vt:lpstr>少用并拆分TEXT/BLOB</vt:lpstr>
      <vt:lpstr>不在数据库里存图片</vt:lpstr>
      <vt:lpstr>字段类军规小结</vt:lpstr>
      <vt:lpstr>索引类军规</vt:lpstr>
      <vt:lpstr>谨慎合理添加索引</vt:lpstr>
      <vt:lpstr>字符字段必须建前缀索引</vt:lpstr>
      <vt:lpstr>不在索引列做运算</vt:lpstr>
      <vt:lpstr>自增列或全局ID做INNODB主键</vt:lpstr>
      <vt:lpstr>尽量不用外键</vt:lpstr>
      <vt:lpstr>索引类军规小结</vt:lpstr>
      <vt:lpstr>SQL类军规</vt:lpstr>
      <vt:lpstr>SQL语句尽可能简单</vt:lpstr>
      <vt:lpstr>保持事务(连接)短小</vt:lpstr>
      <vt:lpstr>尽可能避免使用SP/TRIG/FUNC</vt:lpstr>
      <vt:lpstr>尽量不用 SELECT *</vt:lpstr>
      <vt:lpstr>改写OR为IN()</vt:lpstr>
      <vt:lpstr>改写OR为UNION</vt:lpstr>
      <vt:lpstr>避免负向查询和% 前缀模糊查询</vt:lpstr>
      <vt:lpstr>COUNT(*)的几个例子</vt:lpstr>
      <vt:lpstr>减少COUNT(*)</vt:lpstr>
      <vt:lpstr>LIMIT高效分页</vt:lpstr>
      <vt:lpstr>LIMIT的高效分页</vt:lpstr>
      <vt:lpstr>LIMIT的高效分页</vt:lpstr>
      <vt:lpstr>用UNION ALL 而非 UNION</vt:lpstr>
      <vt:lpstr>分解联接保证高并发</vt:lpstr>
      <vt:lpstr>GROUP BY 去除排序</vt:lpstr>
      <vt:lpstr>同数据类型的列值比较</vt:lpstr>
      <vt:lpstr>同数据类型的列值比较</vt:lpstr>
      <vt:lpstr>Load data 导数据</vt:lpstr>
      <vt:lpstr>打散大批量更新</vt:lpstr>
      <vt:lpstr>PowerPoint 演示文稿</vt:lpstr>
      <vt:lpstr>SQL类军规小结</vt:lpstr>
      <vt:lpstr>约定类军规</vt:lpstr>
      <vt:lpstr>隔离线上线下</vt:lpstr>
      <vt:lpstr>禁止未经DBA确认的子查询</vt:lpstr>
      <vt:lpstr>永远不在程序端显式加锁</vt:lpstr>
      <vt:lpstr>统一字符集为UTF8</vt:lpstr>
      <vt:lpstr>统一命名规范</vt:lpstr>
      <vt:lpstr>注意避免用保留字命名</vt:lpstr>
      <vt:lpstr>约定类军规小结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MySQL数据库开发的三十六条军规</dc:title>
  <dc:creator>IWU</dc:creator>
  <cp:lastModifiedBy>xinwei</cp:lastModifiedBy>
  <cp:revision>101</cp:revision>
  <dcterms:created xsi:type="dcterms:W3CDTF">2021-03-02T15:56:08Z</dcterms:created>
  <dcterms:modified xsi:type="dcterms:W3CDTF">2021-03-02T15:56:08Z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1900-01-00T00:00:00Z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1900-01-00T00:00:00Z</vt:filetime>
  </property>
  <property fmtid="{D5CDD505-2E9C-101B-9397-08002B2CF9AE}" pid="5" name="KSOProductBuildVer">
    <vt:lpwstr>2052-3.3.0.5120</vt:lpwstr>
  </property>
</Properties>
</file>